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emf" ContentType="image/x-em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27"/>
  </p:notesMasterIdLst>
  <p:sldIdLst>
    <p:sldId id="256" r:id="rId2"/>
    <p:sldId id="285" r:id="rId3"/>
    <p:sldId id="287" r:id="rId4"/>
    <p:sldId id="257" r:id="rId5"/>
    <p:sldId id="281" r:id="rId6"/>
    <p:sldId id="282" r:id="rId7"/>
    <p:sldId id="258" r:id="rId8"/>
    <p:sldId id="259" r:id="rId9"/>
    <p:sldId id="260" r:id="rId10"/>
    <p:sldId id="261" r:id="rId11"/>
    <p:sldId id="276" r:id="rId12"/>
    <p:sldId id="277" r:id="rId13"/>
    <p:sldId id="265" r:id="rId14"/>
    <p:sldId id="266" r:id="rId15"/>
    <p:sldId id="272" r:id="rId16"/>
    <p:sldId id="269" r:id="rId17"/>
    <p:sldId id="270" r:id="rId18"/>
    <p:sldId id="271" r:id="rId19"/>
    <p:sldId id="275" r:id="rId20"/>
    <p:sldId id="284" r:id="rId21"/>
    <p:sldId id="283" r:id="rId22"/>
    <p:sldId id="274" r:id="rId23"/>
    <p:sldId id="278" r:id="rId24"/>
    <p:sldId id="279" r:id="rId25"/>
    <p:sldId id="288" r:id="rId26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65"/>
    <p:restoredTop sz="93609"/>
  </p:normalViewPr>
  <p:slideViewPr>
    <p:cSldViewPr>
      <p:cViewPr>
        <p:scale>
          <a:sx n="90" d="100"/>
          <a:sy n="90" d="100"/>
        </p:scale>
        <p:origin x="2512" y="7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E165A72-7E5B-49FA-B4AC-D8DCD47B9A58}" type="doc">
      <dgm:prSet loTypeId="urn:microsoft.com/office/officeart/2005/8/layout/process4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th-TH"/>
        </a:p>
      </dgm:t>
    </dgm:pt>
    <dgm:pt modelId="{F3C8EAD2-9C99-4D8B-8F99-E4079F81A2D1}">
      <dgm:prSet phldrT="[Text]" custT="1"/>
      <dgm:spPr/>
      <dgm:t>
        <a:bodyPr/>
        <a:lstStyle/>
        <a:p>
          <a:pPr algn="ctr"/>
          <a:r>
            <a:rPr lang="en-US" sz="2200" dirty="0" smtClean="0">
              <a:latin typeface="PT Serif" charset="0"/>
              <a:ea typeface="PT Serif" charset="0"/>
              <a:cs typeface="PT Serif" charset="0"/>
            </a:rPr>
            <a:t>Admission records during Oct 1, 2014 to Sept 30, 2015 were screened</a:t>
          </a:r>
          <a:endParaRPr lang="th-TH" sz="2200" dirty="0">
            <a:latin typeface="PT Serif" charset="0"/>
            <a:ea typeface="PT Serif" charset="0"/>
            <a:cs typeface="PT Serif" charset="0"/>
          </a:endParaRPr>
        </a:p>
      </dgm:t>
    </dgm:pt>
    <dgm:pt modelId="{43909C6D-9861-4D51-9363-38200B273EAF}" type="parTrans" cxnId="{BD63E445-A01F-4E99-BEB8-C7DB2B26127D}">
      <dgm:prSet/>
      <dgm:spPr/>
      <dgm:t>
        <a:bodyPr/>
        <a:lstStyle/>
        <a:p>
          <a:pPr algn="ctr"/>
          <a:endParaRPr lang="th-TH" sz="2200">
            <a:latin typeface="PT Serif" charset="0"/>
            <a:ea typeface="PT Serif" charset="0"/>
            <a:cs typeface="PT Serif" charset="0"/>
          </a:endParaRPr>
        </a:p>
      </dgm:t>
    </dgm:pt>
    <dgm:pt modelId="{3CC0D015-4E7F-4309-A3AD-E3208EB5B315}" type="sibTrans" cxnId="{BD63E445-A01F-4E99-BEB8-C7DB2B26127D}">
      <dgm:prSet/>
      <dgm:spPr/>
      <dgm:t>
        <a:bodyPr/>
        <a:lstStyle/>
        <a:p>
          <a:pPr algn="ctr"/>
          <a:endParaRPr lang="th-TH" sz="2200">
            <a:latin typeface="PT Serif" charset="0"/>
            <a:ea typeface="PT Serif" charset="0"/>
            <a:cs typeface="PT Serif" charset="0"/>
          </a:endParaRPr>
        </a:p>
      </dgm:t>
    </dgm:pt>
    <dgm:pt modelId="{6F59CD10-44DE-453D-AE76-9D9BC8425B86}">
      <dgm:prSet phldrT="[Text]" custT="1"/>
      <dgm:spPr/>
      <dgm:t>
        <a:bodyPr/>
        <a:lstStyle/>
        <a:p>
          <a:pPr algn="ctr"/>
          <a:r>
            <a:rPr lang="en-US" sz="2200" b="1" dirty="0" smtClean="0">
              <a:latin typeface="PT Serif" charset="0"/>
              <a:ea typeface="PT Serif" charset="0"/>
              <a:cs typeface="PT Serif" charset="0"/>
            </a:rPr>
            <a:t>5,041,242</a:t>
          </a:r>
          <a:endParaRPr lang="th-TH" sz="2200" b="1" dirty="0">
            <a:latin typeface="PT Serif" charset="0"/>
            <a:ea typeface="PT Serif" charset="0"/>
            <a:cs typeface="PT Serif" charset="0"/>
          </a:endParaRPr>
        </a:p>
      </dgm:t>
    </dgm:pt>
    <dgm:pt modelId="{C8FB8DF8-2CDF-49D6-A926-F966CAA08A5C}" type="parTrans" cxnId="{81612AA3-0967-49CB-B012-F4D28F8F6CF1}">
      <dgm:prSet/>
      <dgm:spPr/>
      <dgm:t>
        <a:bodyPr/>
        <a:lstStyle/>
        <a:p>
          <a:pPr algn="ctr"/>
          <a:endParaRPr lang="th-TH" sz="2200">
            <a:latin typeface="PT Serif" charset="0"/>
            <a:ea typeface="PT Serif" charset="0"/>
            <a:cs typeface="PT Serif" charset="0"/>
          </a:endParaRPr>
        </a:p>
      </dgm:t>
    </dgm:pt>
    <dgm:pt modelId="{32259BEB-B1C1-4490-B83D-83291F45F055}" type="sibTrans" cxnId="{81612AA3-0967-49CB-B012-F4D28F8F6CF1}">
      <dgm:prSet/>
      <dgm:spPr/>
      <dgm:t>
        <a:bodyPr/>
        <a:lstStyle/>
        <a:p>
          <a:pPr algn="ctr"/>
          <a:endParaRPr lang="th-TH" sz="2200">
            <a:latin typeface="PT Serif" charset="0"/>
            <a:ea typeface="PT Serif" charset="0"/>
            <a:cs typeface="PT Serif" charset="0"/>
          </a:endParaRPr>
        </a:p>
      </dgm:t>
    </dgm:pt>
    <dgm:pt modelId="{2F3746B8-A6F5-4255-82FD-D231904D081F}">
      <dgm:prSet phldrT="[Text]" custT="1"/>
      <dgm:spPr/>
      <dgm:t>
        <a:bodyPr/>
        <a:lstStyle/>
        <a:p>
          <a:pPr algn="ctr"/>
          <a:r>
            <a:rPr lang="en-US" sz="2200" dirty="0" smtClean="0">
              <a:latin typeface="PT Serif" charset="0"/>
              <a:ea typeface="PT Serif" charset="0"/>
              <a:cs typeface="PT Serif" charset="0"/>
            </a:rPr>
            <a:t>Missing age,  age &lt; 15 or age &gt; 70 (n = 2,531,341)</a:t>
          </a:r>
          <a:endParaRPr lang="th-TH" sz="2200" dirty="0">
            <a:latin typeface="PT Serif" charset="0"/>
            <a:ea typeface="PT Serif" charset="0"/>
            <a:cs typeface="PT Serif" charset="0"/>
          </a:endParaRPr>
        </a:p>
      </dgm:t>
    </dgm:pt>
    <dgm:pt modelId="{536A1884-7D65-4AC3-8D15-8DCA6678CD87}" type="parTrans" cxnId="{CCF55D92-F7F7-45BD-996A-BC24FB3A9C87}">
      <dgm:prSet/>
      <dgm:spPr/>
      <dgm:t>
        <a:bodyPr/>
        <a:lstStyle/>
        <a:p>
          <a:pPr algn="ctr"/>
          <a:endParaRPr lang="th-TH" sz="2200">
            <a:latin typeface="PT Serif" charset="0"/>
            <a:ea typeface="PT Serif" charset="0"/>
            <a:cs typeface="PT Serif" charset="0"/>
          </a:endParaRPr>
        </a:p>
      </dgm:t>
    </dgm:pt>
    <dgm:pt modelId="{F00EAAF6-0134-40F1-AC29-61C63D1FA4BD}" type="sibTrans" cxnId="{CCF55D92-F7F7-45BD-996A-BC24FB3A9C87}">
      <dgm:prSet/>
      <dgm:spPr/>
      <dgm:t>
        <a:bodyPr/>
        <a:lstStyle/>
        <a:p>
          <a:pPr algn="ctr"/>
          <a:endParaRPr lang="th-TH" sz="2200">
            <a:latin typeface="PT Serif" charset="0"/>
            <a:ea typeface="PT Serif" charset="0"/>
            <a:cs typeface="PT Serif" charset="0"/>
          </a:endParaRPr>
        </a:p>
      </dgm:t>
    </dgm:pt>
    <dgm:pt modelId="{102E745F-2792-40BA-B0FD-691E6C6EF971}">
      <dgm:prSet phldrT="[Text]" custT="1"/>
      <dgm:spPr/>
      <dgm:t>
        <a:bodyPr/>
        <a:lstStyle/>
        <a:p>
          <a:pPr algn="ctr"/>
          <a:r>
            <a:rPr lang="en-US" sz="2200" b="1" dirty="0" smtClean="0">
              <a:latin typeface="PT Serif" charset="0"/>
              <a:ea typeface="PT Serif" charset="0"/>
              <a:cs typeface="PT Serif" charset="0"/>
            </a:rPr>
            <a:t>2,509,901</a:t>
          </a:r>
          <a:endParaRPr lang="th-TH" sz="2200" b="1" dirty="0">
            <a:latin typeface="PT Serif" charset="0"/>
            <a:ea typeface="PT Serif" charset="0"/>
            <a:cs typeface="PT Serif" charset="0"/>
          </a:endParaRPr>
        </a:p>
      </dgm:t>
    </dgm:pt>
    <dgm:pt modelId="{8B87149A-42A8-4229-A77F-F1E73178284A}" type="parTrans" cxnId="{94BA9ABF-D34A-4A0B-8119-7A54DFF0971C}">
      <dgm:prSet/>
      <dgm:spPr/>
      <dgm:t>
        <a:bodyPr/>
        <a:lstStyle/>
        <a:p>
          <a:pPr algn="ctr"/>
          <a:endParaRPr lang="th-TH" sz="2200">
            <a:latin typeface="PT Serif" charset="0"/>
            <a:ea typeface="PT Serif" charset="0"/>
            <a:cs typeface="PT Serif" charset="0"/>
          </a:endParaRPr>
        </a:p>
      </dgm:t>
    </dgm:pt>
    <dgm:pt modelId="{AE0ACC49-2FFE-4F8F-A12A-C664DE476BBE}" type="sibTrans" cxnId="{94BA9ABF-D34A-4A0B-8119-7A54DFF0971C}">
      <dgm:prSet/>
      <dgm:spPr/>
      <dgm:t>
        <a:bodyPr/>
        <a:lstStyle/>
        <a:p>
          <a:pPr algn="ctr"/>
          <a:endParaRPr lang="th-TH" sz="2200">
            <a:latin typeface="PT Serif" charset="0"/>
            <a:ea typeface="PT Serif" charset="0"/>
            <a:cs typeface="PT Serif" charset="0"/>
          </a:endParaRPr>
        </a:p>
      </dgm:t>
    </dgm:pt>
    <dgm:pt modelId="{C8DDA1E1-DE30-49F4-B375-FA0C8FB165E7}">
      <dgm:prSet phldrT="[Text]" custT="1"/>
      <dgm:spPr/>
      <dgm:t>
        <a:bodyPr/>
        <a:lstStyle/>
        <a:p>
          <a:pPr algn="ctr"/>
          <a:r>
            <a:rPr lang="en-US" sz="2200" dirty="0" smtClean="0">
              <a:latin typeface="PT Serif" charset="0"/>
              <a:ea typeface="PT Serif" charset="0"/>
              <a:cs typeface="PT Serif" charset="0"/>
            </a:rPr>
            <a:t>Admitted to other wards (n = 836,816)</a:t>
          </a:r>
          <a:endParaRPr lang="th-TH" sz="2200" dirty="0">
            <a:latin typeface="PT Serif" charset="0"/>
            <a:ea typeface="PT Serif" charset="0"/>
            <a:cs typeface="PT Serif" charset="0"/>
          </a:endParaRPr>
        </a:p>
      </dgm:t>
    </dgm:pt>
    <dgm:pt modelId="{5D2ED274-0250-4C4C-BC47-220283E76D73}" type="parTrans" cxnId="{5BF0FA82-D5BB-4EDE-B805-8AFE0E683EAC}">
      <dgm:prSet/>
      <dgm:spPr/>
      <dgm:t>
        <a:bodyPr/>
        <a:lstStyle/>
        <a:p>
          <a:pPr algn="ctr"/>
          <a:endParaRPr lang="th-TH" sz="2200">
            <a:latin typeface="PT Serif" charset="0"/>
            <a:ea typeface="PT Serif" charset="0"/>
            <a:cs typeface="PT Serif" charset="0"/>
          </a:endParaRPr>
        </a:p>
      </dgm:t>
    </dgm:pt>
    <dgm:pt modelId="{33509812-BF95-4072-B3B5-DB05C1F8F33A}" type="sibTrans" cxnId="{5BF0FA82-D5BB-4EDE-B805-8AFE0E683EAC}">
      <dgm:prSet/>
      <dgm:spPr/>
      <dgm:t>
        <a:bodyPr/>
        <a:lstStyle/>
        <a:p>
          <a:pPr algn="ctr"/>
          <a:endParaRPr lang="th-TH" sz="2200">
            <a:latin typeface="PT Serif" charset="0"/>
            <a:ea typeface="PT Serif" charset="0"/>
            <a:cs typeface="PT Serif" charset="0"/>
          </a:endParaRPr>
        </a:p>
      </dgm:t>
    </dgm:pt>
    <dgm:pt modelId="{3DC51513-295F-4170-A522-7F2947BAD6EA}">
      <dgm:prSet phldrT="[Text]" custT="1"/>
      <dgm:spPr/>
      <dgm:t>
        <a:bodyPr/>
        <a:lstStyle/>
        <a:p>
          <a:pPr algn="ctr"/>
          <a:r>
            <a:rPr lang="en-US" sz="2200" dirty="0" smtClean="0">
              <a:latin typeface="PT Serif" charset="0"/>
              <a:ea typeface="PT Serif" charset="0"/>
              <a:cs typeface="PT Serif" charset="0"/>
            </a:rPr>
            <a:t>Length of stay &lt; 7 day or missing length of stay data (n=1,397,223)</a:t>
          </a:r>
          <a:endParaRPr lang="th-TH" sz="2200" dirty="0">
            <a:latin typeface="PT Serif" charset="0"/>
            <a:ea typeface="PT Serif" charset="0"/>
            <a:cs typeface="PT Serif" charset="0"/>
          </a:endParaRPr>
        </a:p>
      </dgm:t>
    </dgm:pt>
    <dgm:pt modelId="{C797AC4E-7F29-433F-B5C4-717C9B2C56A3}" type="parTrans" cxnId="{4621263D-601C-4B24-8EDB-D9C6B3B84497}">
      <dgm:prSet/>
      <dgm:spPr/>
      <dgm:t>
        <a:bodyPr/>
        <a:lstStyle/>
        <a:p>
          <a:pPr algn="ctr"/>
          <a:endParaRPr lang="th-TH" sz="2200">
            <a:latin typeface="PT Serif" charset="0"/>
            <a:ea typeface="PT Serif" charset="0"/>
            <a:cs typeface="PT Serif" charset="0"/>
          </a:endParaRPr>
        </a:p>
      </dgm:t>
    </dgm:pt>
    <dgm:pt modelId="{B555C447-666F-4461-826A-F8A85C21AEDD}" type="sibTrans" cxnId="{4621263D-601C-4B24-8EDB-D9C6B3B84497}">
      <dgm:prSet/>
      <dgm:spPr/>
      <dgm:t>
        <a:bodyPr/>
        <a:lstStyle/>
        <a:p>
          <a:pPr algn="ctr"/>
          <a:endParaRPr lang="th-TH" sz="2200">
            <a:latin typeface="PT Serif" charset="0"/>
            <a:ea typeface="PT Serif" charset="0"/>
            <a:cs typeface="PT Serif" charset="0"/>
          </a:endParaRPr>
        </a:p>
      </dgm:t>
    </dgm:pt>
    <dgm:pt modelId="{DEF3BB28-DAED-45B2-B1FE-AA264880054D}">
      <dgm:prSet phldrT="[Text]" custT="1"/>
      <dgm:spPr>
        <a:solidFill>
          <a:schemeClr val="accent1">
            <a:lumMod val="40000"/>
            <a:lumOff val="60000"/>
            <a:alpha val="90000"/>
          </a:schemeClr>
        </a:solidFill>
      </dgm:spPr>
      <dgm:t>
        <a:bodyPr/>
        <a:lstStyle/>
        <a:p>
          <a:pPr algn="ctr"/>
          <a:r>
            <a:rPr lang="en-US" sz="2200" b="1" dirty="0" smtClean="0">
              <a:latin typeface="PT Serif" charset="0"/>
              <a:ea typeface="PT Serif" charset="0"/>
              <a:cs typeface="PT Serif" charset="0"/>
            </a:rPr>
            <a:t>275,862 included in to study</a:t>
          </a:r>
          <a:endParaRPr lang="th-TH" sz="2200" b="1" dirty="0">
            <a:latin typeface="PT Serif" charset="0"/>
            <a:ea typeface="PT Serif" charset="0"/>
            <a:cs typeface="PT Serif" charset="0"/>
          </a:endParaRPr>
        </a:p>
      </dgm:t>
    </dgm:pt>
    <dgm:pt modelId="{B312B672-1931-4A39-8A7C-57FAD18D8F51}" type="parTrans" cxnId="{B0AC21BF-E1BB-4042-94C8-4E617C927E87}">
      <dgm:prSet/>
      <dgm:spPr/>
      <dgm:t>
        <a:bodyPr/>
        <a:lstStyle/>
        <a:p>
          <a:pPr algn="ctr"/>
          <a:endParaRPr lang="th-TH" sz="2200">
            <a:latin typeface="PT Serif" charset="0"/>
            <a:ea typeface="PT Serif" charset="0"/>
            <a:cs typeface="PT Serif" charset="0"/>
          </a:endParaRPr>
        </a:p>
      </dgm:t>
    </dgm:pt>
    <dgm:pt modelId="{A7BABA04-0A67-4E70-8B17-4451CEFC3A99}" type="sibTrans" cxnId="{B0AC21BF-E1BB-4042-94C8-4E617C927E87}">
      <dgm:prSet/>
      <dgm:spPr/>
      <dgm:t>
        <a:bodyPr/>
        <a:lstStyle/>
        <a:p>
          <a:pPr algn="ctr"/>
          <a:endParaRPr lang="th-TH" sz="2200">
            <a:latin typeface="PT Serif" charset="0"/>
            <a:ea typeface="PT Serif" charset="0"/>
            <a:cs typeface="PT Serif" charset="0"/>
          </a:endParaRPr>
        </a:p>
      </dgm:t>
    </dgm:pt>
    <dgm:pt modelId="{BB816B47-6D8E-4595-A5E4-2179D53D3C4F}">
      <dgm:prSet phldrT="[Text]" custT="1"/>
      <dgm:spPr/>
      <dgm:t>
        <a:bodyPr/>
        <a:lstStyle/>
        <a:p>
          <a:pPr algn="ctr"/>
          <a:r>
            <a:rPr lang="en-US" sz="2200" b="1" i="0" dirty="0" smtClean="0">
              <a:latin typeface="PT Serif" charset="0"/>
              <a:ea typeface="PT Serif" charset="0"/>
              <a:cs typeface="PT Serif" charset="0"/>
            </a:rPr>
            <a:t>1,673,085</a:t>
          </a:r>
          <a:endParaRPr lang="th-TH" sz="2200" b="1" i="0" dirty="0">
            <a:latin typeface="PT Serif" charset="0"/>
            <a:ea typeface="PT Serif" charset="0"/>
            <a:cs typeface="PT Serif" charset="0"/>
          </a:endParaRPr>
        </a:p>
      </dgm:t>
    </dgm:pt>
    <dgm:pt modelId="{0031A57B-AAB4-4C73-A0C2-2927B725473E}" type="parTrans" cxnId="{33C7D375-F72D-4A81-B77B-9975A37C3EEB}">
      <dgm:prSet/>
      <dgm:spPr/>
      <dgm:t>
        <a:bodyPr/>
        <a:lstStyle/>
        <a:p>
          <a:pPr algn="ctr"/>
          <a:endParaRPr lang="th-TH" sz="2200">
            <a:latin typeface="PT Serif" charset="0"/>
            <a:ea typeface="PT Serif" charset="0"/>
            <a:cs typeface="PT Serif" charset="0"/>
          </a:endParaRPr>
        </a:p>
      </dgm:t>
    </dgm:pt>
    <dgm:pt modelId="{00D64B9F-F1E9-4DE0-A4A1-978E338496BE}" type="sibTrans" cxnId="{33C7D375-F72D-4A81-B77B-9975A37C3EEB}">
      <dgm:prSet/>
      <dgm:spPr/>
      <dgm:t>
        <a:bodyPr/>
        <a:lstStyle/>
        <a:p>
          <a:pPr algn="ctr"/>
          <a:endParaRPr lang="th-TH" sz="2200">
            <a:latin typeface="PT Serif" charset="0"/>
            <a:ea typeface="PT Serif" charset="0"/>
            <a:cs typeface="PT Serif" charset="0"/>
          </a:endParaRPr>
        </a:p>
      </dgm:t>
    </dgm:pt>
    <dgm:pt modelId="{FF77C5DF-1A13-49E6-B97B-D54B937EE7E8}" type="pres">
      <dgm:prSet presAssocID="{EE165A72-7E5B-49FA-B4AC-D8DCD47B9A5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D7D552AF-F5AC-4332-8CCB-2BBB6AB9A991}" type="pres">
      <dgm:prSet presAssocID="{3DC51513-295F-4170-A522-7F2947BAD6EA}" presName="boxAndChildren" presStyleCnt="0"/>
      <dgm:spPr/>
    </dgm:pt>
    <dgm:pt modelId="{DB2011A9-5AB2-415C-9BE2-971A6CA924E9}" type="pres">
      <dgm:prSet presAssocID="{3DC51513-295F-4170-A522-7F2947BAD6EA}" presName="parentTextBox" presStyleLbl="node1" presStyleIdx="0" presStyleCnt="4"/>
      <dgm:spPr/>
      <dgm:t>
        <a:bodyPr/>
        <a:lstStyle/>
        <a:p>
          <a:endParaRPr lang="th-TH"/>
        </a:p>
      </dgm:t>
    </dgm:pt>
    <dgm:pt modelId="{C7B86041-EF1E-492B-BB48-A57468C7228B}" type="pres">
      <dgm:prSet presAssocID="{3DC51513-295F-4170-A522-7F2947BAD6EA}" presName="entireBox" presStyleLbl="node1" presStyleIdx="0" presStyleCnt="4"/>
      <dgm:spPr/>
      <dgm:t>
        <a:bodyPr/>
        <a:lstStyle/>
        <a:p>
          <a:endParaRPr lang="th-TH"/>
        </a:p>
      </dgm:t>
    </dgm:pt>
    <dgm:pt modelId="{010582C7-7A71-4A02-BCF4-D52E6A57CC13}" type="pres">
      <dgm:prSet presAssocID="{3DC51513-295F-4170-A522-7F2947BAD6EA}" presName="descendantBox" presStyleCnt="0"/>
      <dgm:spPr/>
    </dgm:pt>
    <dgm:pt modelId="{0C9FE306-1EF2-4309-A12F-0837EFE2BCB2}" type="pres">
      <dgm:prSet presAssocID="{DEF3BB28-DAED-45B2-B1FE-AA264880054D}" presName="childTextBox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F896458-615E-48AA-BA64-67F763F7C0B7}" type="pres">
      <dgm:prSet presAssocID="{33509812-BF95-4072-B3B5-DB05C1F8F33A}" presName="sp" presStyleCnt="0"/>
      <dgm:spPr/>
    </dgm:pt>
    <dgm:pt modelId="{7D285CBB-9783-43B0-9BEC-40D6A797D80D}" type="pres">
      <dgm:prSet presAssocID="{C8DDA1E1-DE30-49F4-B375-FA0C8FB165E7}" presName="arrowAndChildren" presStyleCnt="0"/>
      <dgm:spPr/>
    </dgm:pt>
    <dgm:pt modelId="{0E154E45-2E0D-45C5-9C22-934688C65365}" type="pres">
      <dgm:prSet presAssocID="{C8DDA1E1-DE30-49F4-B375-FA0C8FB165E7}" presName="parentTextArrow" presStyleLbl="node1" presStyleIdx="0" presStyleCnt="4"/>
      <dgm:spPr/>
      <dgm:t>
        <a:bodyPr/>
        <a:lstStyle/>
        <a:p>
          <a:endParaRPr lang="th-TH"/>
        </a:p>
      </dgm:t>
    </dgm:pt>
    <dgm:pt modelId="{12C12BCC-10D7-427E-9B9C-A52CD6BDA0B0}" type="pres">
      <dgm:prSet presAssocID="{C8DDA1E1-DE30-49F4-B375-FA0C8FB165E7}" presName="arrow" presStyleLbl="node1" presStyleIdx="1" presStyleCnt="4"/>
      <dgm:spPr/>
      <dgm:t>
        <a:bodyPr/>
        <a:lstStyle/>
        <a:p>
          <a:endParaRPr lang="th-TH"/>
        </a:p>
      </dgm:t>
    </dgm:pt>
    <dgm:pt modelId="{E4BD61DA-AFD4-44BD-951C-CB9BA1F556FB}" type="pres">
      <dgm:prSet presAssocID="{C8DDA1E1-DE30-49F4-B375-FA0C8FB165E7}" presName="descendantArrow" presStyleCnt="0"/>
      <dgm:spPr/>
    </dgm:pt>
    <dgm:pt modelId="{2DA0CCA7-EC23-4C65-A972-8969A438947A}" type="pres">
      <dgm:prSet presAssocID="{BB816B47-6D8E-4595-A5E4-2179D53D3C4F}" presName="childTextArrow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5E68C9D-7DDD-4A96-B3CA-132FE84FFEC5}" type="pres">
      <dgm:prSet presAssocID="{F00EAAF6-0134-40F1-AC29-61C63D1FA4BD}" presName="sp" presStyleCnt="0"/>
      <dgm:spPr/>
    </dgm:pt>
    <dgm:pt modelId="{5762622C-47C2-485E-9E26-F9ECE5DFEABE}" type="pres">
      <dgm:prSet presAssocID="{2F3746B8-A6F5-4255-82FD-D231904D081F}" presName="arrowAndChildren" presStyleCnt="0"/>
      <dgm:spPr/>
    </dgm:pt>
    <dgm:pt modelId="{1EDCAA14-22A7-44C9-B59C-628FCB68911D}" type="pres">
      <dgm:prSet presAssocID="{2F3746B8-A6F5-4255-82FD-D231904D081F}" presName="parentTextArrow" presStyleLbl="node1" presStyleIdx="1" presStyleCnt="4"/>
      <dgm:spPr/>
      <dgm:t>
        <a:bodyPr/>
        <a:lstStyle/>
        <a:p>
          <a:endParaRPr lang="th-TH"/>
        </a:p>
      </dgm:t>
    </dgm:pt>
    <dgm:pt modelId="{38A5EAF9-D540-4502-81CD-54CA98C8CAF4}" type="pres">
      <dgm:prSet presAssocID="{2F3746B8-A6F5-4255-82FD-D231904D081F}" presName="arrow" presStyleLbl="node1" presStyleIdx="2" presStyleCnt="4"/>
      <dgm:spPr/>
      <dgm:t>
        <a:bodyPr/>
        <a:lstStyle/>
        <a:p>
          <a:endParaRPr lang="th-TH"/>
        </a:p>
      </dgm:t>
    </dgm:pt>
    <dgm:pt modelId="{BAFC00DF-F579-46F8-AD1B-E9BCCFEA39CF}" type="pres">
      <dgm:prSet presAssocID="{2F3746B8-A6F5-4255-82FD-D231904D081F}" presName="descendantArrow" presStyleCnt="0"/>
      <dgm:spPr/>
    </dgm:pt>
    <dgm:pt modelId="{C63767E9-ADBB-4B7F-9535-E1465242A788}" type="pres">
      <dgm:prSet presAssocID="{102E745F-2792-40BA-B0FD-691E6C6EF971}" presName="childTextArrow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BC3C7A5-D980-4610-937D-A36B78D0F866}" type="pres">
      <dgm:prSet presAssocID="{3CC0D015-4E7F-4309-A3AD-E3208EB5B315}" presName="sp" presStyleCnt="0"/>
      <dgm:spPr/>
    </dgm:pt>
    <dgm:pt modelId="{DE14A941-14B4-45B5-865C-0167CD3D2D38}" type="pres">
      <dgm:prSet presAssocID="{F3C8EAD2-9C99-4D8B-8F99-E4079F81A2D1}" presName="arrowAndChildren" presStyleCnt="0"/>
      <dgm:spPr/>
    </dgm:pt>
    <dgm:pt modelId="{48BC8978-866E-4657-86A4-42121BD3808A}" type="pres">
      <dgm:prSet presAssocID="{F3C8EAD2-9C99-4D8B-8F99-E4079F81A2D1}" presName="parentTextArrow" presStyleLbl="node1" presStyleIdx="2" presStyleCnt="4"/>
      <dgm:spPr/>
      <dgm:t>
        <a:bodyPr/>
        <a:lstStyle/>
        <a:p>
          <a:endParaRPr lang="th-TH"/>
        </a:p>
      </dgm:t>
    </dgm:pt>
    <dgm:pt modelId="{9CF07AC7-86C0-4196-8511-65A0F4AE5536}" type="pres">
      <dgm:prSet presAssocID="{F3C8EAD2-9C99-4D8B-8F99-E4079F81A2D1}" presName="arrow" presStyleLbl="node1" presStyleIdx="3" presStyleCnt="4"/>
      <dgm:spPr/>
      <dgm:t>
        <a:bodyPr/>
        <a:lstStyle/>
        <a:p>
          <a:endParaRPr lang="th-TH"/>
        </a:p>
      </dgm:t>
    </dgm:pt>
    <dgm:pt modelId="{9DF6FF70-3EF9-4177-83B0-4CF05FE375E9}" type="pres">
      <dgm:prSet presAssocID="{F3C8EAD2-9C99-4D8B-8F99-E4079F81A2D1}" presName="descendantArrow" presStyleCnt="0"/>
      <dgm:spPr/>
    </dgm:pt>
    <dgm:pt modelId="{937C04F3-5B97-4521-A968-F5C6BF0F1D78}" type="pres">
      <dgm:prSet presAssocID="{6F59CD10-44DE-453D-AE76-9D9BC8425B86}" presName="childTextArrow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3C1F3764-75DC-4DBE-858C-137833390163}" type="presOf" srcId="{3DC51513-295F-4170-A522-7F2947BAD6EA}" destId="{C7B86041-EF1E-492B-BB48-A57468C7228B}" srcOrd="1" destOrd="0" presId="urn:microsoft.com/office/officeart/2005/8/layout/process4"/>
    <dgm:cxn modelId="{ADEA780E-F43B-4A72-8BD4-70F7A0B0FC99}" type="presOf" srcId="{2F3746B8-A6F5-4255-82FD-D231904D081F}" destId="{1EDCAA14-22A7-44C9-B59C-628FCB68911D}" srcOrd="0" destOrd="0" presId="urn:microsoft.com/office/officeart/2005/8/layout/process4"/>
    <dgm:cxn modelId="{CD6E09B5-8E6F-4CC7-9B95-257ED7D30872}" type="presOf" srcId="{DEF3BB28-DAED-45B2-B1FE-AA264880054D}" destId="{0C9FE306-1EF2-4309-A12F-0837EFE2BCB2}" srcOrd="0" destOrd="0" presId="urn:microsoft.com/office/officeart/2005/8/layout/process4"/>
    <dgm:cxn modelId="{92E6B0B6-8022-4F7A-8340-26E285A3102B}" type="presOf" srcId="{2F3746B8-A6F5-4255-82FD-D231904D081F}" destId="{38A5EAF9-D540-4502-81CD-54CA98C8CAF4}" srcOrd="1" destOrd="0" presId="urn:microsoft.com/office/officeart/2005/8/layout/process4"/>
    <dgm:cxn modelId="{81612AA3-0967-49CB-B012-F4D28F8F6CF1}" srcId="{F3C8EAD2-9C99-4D8B-8F99-E4079F81A2D1}" destId="{6F59CD10-44DE-453D-AE76-9D9BC8425B86}" srcOrd="0" destOrd="0" parTransId="{C8FB8DF8-2CDF-49D6-A926-F966CAA08A5C}" sibTransId="{32259BEB-B1C1-4490-B83D-83291F45F055}"/>
    <dgm:cxn modelId="{0CCB952D-48D6-45B0-8B4A-5B657821B54A}" type="presOf" srcId="{EE165A72-7E5B-49FA-B4AC-D8DCD47B9A58}" destId="{FF77C5DF-1A13-49E6-B97B-D54B937EE7E8}" srcOrd="0" destOrd="0" presId="urn:microsoft.com/office/officeart/2005/8/layout/process4"/>
    <dgm:cxn modelId="{58DE80B1-8D02-4655-ADC3-2AAC29209043}" type="presOf" srcId="{BB816B47-6D8E-4595-A5E4-2179D53D3C4F}" destId="{2DA0CCA7-EC23-4C65-A972-8969A438947A}" srcOrd="0" destOrd="0" presId="urn:microsoft.com/office/officeart/2005/8/layout/process4"/>
    <dgm:cxn modelId="{64610A6A-88A5-4BD8-A2A2-049BD3B925C6}" type="presOf" srcId="{C8DDA1E1-DE30-49F4-B375-FA0C8FB165E7}" destId="{12C12BCC-10D7-427E-9B9C-A52CD6BDA0B0}" srcOrd="1" destOrd="0" presId="urn:microsoft.com/office/officeart/2005/8/layout/process4"/>
    <dgm:cxn modelId="{CCF55D92-F7F7-45BD-996A-BC24FB3A9C87}" srcId="{EE165A72-7E5B-49FA-B4AC-D8DCD47B9A58}" destId="{2F3746B8-A6F5-4255-82FD-D231904D081F}" srcOrd="1" destOrd="0" parTransId="{536A1884-7D65-4AC3-8D15-8DCA6678CD87}" sibTransId="{F00EAAF6-0134-40F1-AC29-61C63D1FA4BD}"/>
    <dgm:cxn modelId="{4621263D-601C-4B24-8EDB-D9C6B3B84497}" srcId="{EE165A72-7E5B-49FA-B4AC-D8DCD47B9A58}" destId="{3DC51513-295F-4170-A522-7F2947BAD6EA}" srcOrd="3" destOrd="0" parTransId="{C797AC4E-7F29-433F-B5C4-717C9B2C56A3}" sibTransId="{B555C447-666F-4461-826A-F8A85C21AEDD}"/>
    <dgm:cxn modelId="{33C7D375-F72D-4A81-B77B-9975A37C3EEB}" srcId="{C8DDA1E1-DE30-49F4-B375-FA0C8FB165E7}" destId="{BB816B47-6D8E-4595-A5E4-2179D53D3C4F}" srcOrd="0" destOrd="0" parTransId="{0031A57B-AAB4-4C73-A0C2-2927B725473E}" sibTransId="{00D64B9F-F1E9-4DE0-A4A1-978E338496BE}"/>
    <dgm:cxn modelId="{28E74B31-838A-4320-A748-FDC25B95C47C}" type="presOf" srcId="{3DC51513-295F-4170-A522-7F2947BAD6EA}" destId="{DB2011A9-5AB2-415C-9BE2-971A6CA924E9}" srcOrd="0" destOrd="0" presId="urn:microsoft.com/office/officeart/2005/8/layout/process4"/>
    <dgm:cxn modelId="{BD63E445-A01F-4E99-BEB8-C7DB2B26127D}" srcId="{EE165A72-7E5B-49FA-B4AC-D8DCD47B9A58}" destId="{F3C8EAD2-9C99-4D8B-8F99-E4079F81A2D1}" srcOrd="0" destOrd="0" parTransId="{43909C6D-9861-4D51-9363-38200B273EAF}" sibTransId="{3CC0D015-4E7F-4309-A3AD-E3208EB5B315}"/>
    <dgm:cxn modelId="{94BA9ABF-D34A-4A0B-8119-7A54DFF0971C}" srcId="{2F3746B8-A6F5-4255-82FD-D231904D081F}" destId="{102E745F-2792-40BA-B0FD-691E6C6EF971}" srcOrd="0" destOrd="0" parTransId="{8B87149A-42A8-4229-A77F-F1E73178284A}" sibTransId="{AE0ACC49-2FFE-4F8F-A12A-C664DE476BBE}"/>
    <dgm:cxn modelId="{F9764D78-79EB-4319-A4BD-32541757B548}" type="presOf" srcId="{C8DDA1E1-DE30-49F4-B375-FA0C8FB165E7}" destId="{0E154E45-2E0D-45C5-9C22-934688C65365}" srcOrd="0" destOrd="0" presId="urn:microsoft.com/office/officeart/2005/8/layout/process4"/>
    <dgm:cxn modelId="{5BF0FA82-D5BB-4EDE-B805-8AFE0E683EAC}" srcId="{EE165A72-7E5B-49FA-B4AC-D8DCD47B9A58}" destId="{C8DDA1E1-DE30-49F4-B375-FA0C8FB165E7}" srcOrd="2" destOrd="0" parTransId="{5D2ED274-0250-4C4C-BC47-220283E76D73}" sibTransId="{33509812-BF95-4072-B3B5-DB05C1F8F33A}"/>
    <dgm:cxn modelId="{B0AC21BF-E1BB-4042-94C8-4E617C927E87}" srcId="{3DC51513-295F-4170-A522-7F2947BAD6EA}" destId="{DEF3BB28-DAED-45B2-B1FE-AA264880054D}" srcOrd="0" destOrd="0" parTransId="{B312B672-1931-4A39-8A7C-57FAD18D8F51}" sibTransId="{A7BABA04-0A67-4E70-8B17-4451CEFC3A99}"/>
    <dgm:cxn modelId="{34D97B2C-5B4C-44A2-A6B9-5BDDCC515F21}" type="presOf" srcId="{102E745F-2792-40BA-B0FD-691E6C6EF971}" destId="{C63767E9-ADBB-4B7F-9535-E1465242A788}" srcOrd="0" destOrd="0" presId="urn:microsoft.com/office/officeart/2005/8/layout/process4"/>
    <dgm:cxn modelId="{B9A595F4-469C-4D65-B6F7-F7EB14D11BE6}" type="presOf" srcId="{F3C8EAD2-9C99-4D8B-8F99-E4079F81A2D1}" destId="{48BC8978-866E-4657-86A4-42121BD3808A}" srcOrd="0" destOrd="0" presId="urn:microsoft.com/office/officeart/2005/8/layout/process4"/>
    <dgm:cxn modelId="{8E385F86-F969-4E23-87BD-012B42F6FDCD}" type="presOf" srcId="{6F59CD10-44DE-453D-AE76-9D9BC8425B86}" destId="{937C04F3-5B97-4521-A968-F5C6BF0F1D78}" srcOrd="0" destOrd="0" presId="urn:microsoft.com/office/officeart/2005/8/layout/process4"/>
    <dgm:cxn modelId="{D4E4AE77-32A2-4C6B-AA9E-A75588F6CB1C}" type="presOf" srcId="{F3C8EAD2-9C99-4D8B-8F99-E4079F81A2D1}" destId="{9CF07AC7-86C0-4196-8511-65A0F4AE5536}" srcOrd="1" destOrd="0" presId="urn:microsoft.com/office/officeart/2005/8/layout/process4"/>
    <dgm:cxn modelId="{787CF2EE-BD8F-408C-BC45-97DFA80B0606}" type="presParOf" srcId="{FF77C5DF-1A13-49E6-B97B-D54B937EE7E8}" destId="{D7D552AF-F5AC-4332-8CCB-2BBB6AB9A991}" srcOrd="0" destOrd="0" presId="urn:microsoft.com/office/officeart/2005/8/layout/process4"/>
    <dgm:cxn modelId="{59208077-B215-44E5-9CA4-7576D796EC20}" type="presParOf" srcId="{D7D552AF-F5AC-4332-8CCB-2BBB6AB9A991}" destId="{DB2011A9-5AB2-415C-9BE2-971A6CA924E9}" srcOrd="0" destOrd="0" presId="urn:microsoft.com/office/officeart/2005/8/layout/process4"/>
    <dgm:cxn modelId="{E6F7CF97-A120-4505-AC49-CB976CC63106}" type="presParOf" srcId="{D7D552AF-F5AC-4332-8CCB-2BBB6AB9A991}" destId="{C7B86041-EF1E-492B-BB48-A57468C7228B}" srcOrd="1" destOrd="0" presId="urn:microsoft.com/office/officeart/2005/8/layout/process4"/>
    <dgm:cxn modelId="{A2BFFBBE-4A6F-4D35-83D3-1DCE6E295B8C}" type="presParOf" srcId="{D7D552AF-F5AC-4332-8CCB-2BBB6AB9A991}" destId="{010582C7-7A71-4A02-BCF4-D52E6A57CC13}" srcOrd="2" destOrd="0" presId="urn:microsoft.com/office/officeart/2005/8/layout/process4"/>
    <dgm:cxn modelId="{0FBDB527-3F54-4D71-B48D-63E7B3BC2CAC}" type="presParOf" srcId="{010582C7-7A71-4A02-BCF4-D52E6A57CC13}" destId="{0C9FE306-1EF2-4309-A12F-0837EFE2BCB2}" srcOrd="0" destOrd="0" presId="urn:microsoft.com/office/officeart/2005/8/layout/process4"/>
    <dgm:cxn modelId="{7BBD4D74-6968-4277-B48B-EC92F7E0475B}" type="presParOf" srcId="{FF77C5DF-1A13-49E6-B97B-D54B937EE7E8}" destId="{6F896458-615E-48AA-BA64-67F763F7C0B7}" srcOrd="1" destOrd="0" presId="urn:microsoft.com/office/officeart/2005/8/layout/process4"/>
    <dgm:cxn modelId="{7BA352C0-1C3A-43B9-AA6F-425CBDA39905}" type="presParOf" srcId="{FF77C5DF-1A13-49E6-B97B-D54B937EE7E8}" destId="{7D285CBB-9783-43B0-9BEC-40D6A797D80D}" srcOrd="2" destOrd="0" presId="urn:microsoft.com/office/officeart/2005/8/layout/process4"/>
    <dgm:cxn modelId="{503D6A59-118A-4705-9964-ACA0A21F1848}" type="presParOf" srcId="{7D285CBB-9783-43B0-9BEC-40D6A797D80D}" destId="{0E154E45-2E0D-45C5-9C22-934688C65365}" srcOrd="0" destOrd="0" presId="urn:microsoft.com/office/officeart/2005/8/layout/process4"/>
    <dgm:cxn modelId="{A2E6668A-4C5B-476B-B89C-B57B5BF26A54}" type="presParOf" srcId="{7D285CBB-9783-43B0-9BEC-40D6A797D80D}" destId="{12C12BCC-10D7-427E-9B9C-A52CD6BDA0B0}" srcOrd="1" destOrd="0" presId="urn:microsoft.com/office/officeart/2005/8/layout/process4"/>
    <dgm:cxn modelId="{2846A86B-A8A7-4B21-A213-C94C5FBA2ACE}" type="presParOf" srcId="{7D285CBB-9783-43B0-9BEC-40D6A797D80D}" destId="{E4BD61DA-AFD4-44BD-951C-CB9BA1F556FB}" srcOrd="2" destOrd="0" presId="urn:microsoft.com/office/officeart/2005/8/layout/process4"/>
    <dgm:cxn modelId="{55D566E2-3E72-4512-8DA4-2B05FC500697}" type="presParOf" srcId="{E4BD61DA-AFD4-44BD-951C-CB9BA1F556FB}" destId="{2DA0CCA7-EC23-4C65-A972-8969A438947A}" srcOrd="0" destOrd="0" presId="urn:microsoft.com/office/officeart/2005/8/layout/process4"/>
    <dgm:cxn modelId="{F75F3873-F889-44C7-932F-E9CD9A93ABBE}" type="presParOf" srcId="{FF77C5DF-1A13-49E6-B97B-D54B937EE7E8}" destId="{15E68C9D-7DDD-4A96-B3CA-132FE84FFEC5}" srcOrd="3" destOrd="0" presId="urn:microsoft.com/office/officeart/2005/8/layout/process4"/>
    <dgm:cxn modelId="{DACCC23C-3BE0-42E0-9B27-6616EA1E00FE}" type="presParOf" srcId="{FF77C5DF-1A13-49E6-B97B-D54B937EE7E8}" destId="{5762622C-47C2-485E-9E26-F9ECE5DFEABE}" srcOrd="4" destOrd="0" presId="urn:microsoft.com/office/officeart/2005/8/layout/process4"/>
    <dgm:cxn modelId="{1658A8C6-8AC1-4829-BBA8-1C493576D8E5}" type="presParOf" srcId="{5762622C-47C2-485E-9E26-F9ECE5DFEABE}" destId="{1EDCAA14-22A7-44C9-B59C-628FCB68911D}" srcOrd="0" destOrd="0" presId="urn:microsoft.com/office/officeart/2005/8/layout/process4"/>
    <dgm:cxn modelId="{BA619D9D-FBEE-4FD2-87C1-8D318696BE0A}" type="presParOf" srcId="{5762622C-47C2-485E-9E26-F9ECE5DFEABE}" destId="{38A5EAF9-D540-4502-81CD-54CA98C8CAF4}" srcOrd="1" destOrd="0" presId="urn:microsoft.com/office/officeart/2005/8/layout/process4"/>
    <dgm:cxn modelId="{572F8749-AF85-4DAD-88C1-67061EEE6134}" type="presParOf" srcId="{5762622C-47C2-485E-9E26-F9ECE5DFEABE}" destId="{BAFC00DF-F579-46F8-AD1B-E9BCCFEA39CF}" srcOrd="2" destOrd="0" presId="urn:microsoft.com/office/officeart/2005/8/layout/process4"/>
    <dgm:cxn modelId="{3029A334-5F4D-4DBA-8688-C55BB9E59AF6}" type="presParOf" srcId="{BAFC00DF-F579-46F8-AD1B-E9BCCFEA39CF}" destId="{C63767E9-ADBB-4B7F-9535-E1465242A788}" srcOrd="0" destOrd="0" presId="urn:microsoft.com/office/officeart/2005/8/layout/process4"/>
    <dgm:cxn modelId="{28DE78DD-DC5E-46B9-9179-16A77AB21895}" type="presParOf" srcId="{FF77C5DF-1A13-49E6-B97B-D54B937EE7E8}" destId="{2BC3C7A5-D980-4610-937D-A36B78D0F866}" srcOrd="5" destOrd="0" presId="urn:microsoft.com/office/officeart/2005/8/layout/process4"/>
    <dgm:cxn modelId="{EB0E1280-ACB6-4273-A9F9-D96B7D77CDC7}" type="presParOf" srcId="{FF77C5DF-1A13-49E6-B97B-D54B937EE7E8}" destId="{DE14A941-14B4-45B5-865C-0167CD3D2D38}" srcOrd="6" destOrd="0" presId="urn:microsoft.com/office/officeart/2005/8/layout/process4"/>
    <dgm:cxn modelId="{3E14F0AA-93C9-423B-83A8-FF8195832396}" type="presParOf" srcId="{DE14A941-14B4-45B5-865C-0167CD3D2D38}" destId="{48BC8978-866E-4657-86A4-42121BD3808A}" srcOrd="0" destOrd="0" presId="urn:microsoft.com/office/officeart/2005/8/layout/process4"/>
    <dgm:cxn modelId="{4F2B6954-81AC-4573-AAE5-FCF357A2B503}" type="presParOf" srcId="{DE14A941-14B4-45B5-865C-0167CD3D2D38}" destId="{9CF07AC7-86C0-4196-8511-65A0F4AE5536}" srcOrd="1" destOrd="0" presId="urn:microsoft.com/office/officeart/2005/8/layout/process4"/>
    <dgm:cxn modelId="{6D9F7735-B413-4614-AF15-626FC09BB894}" type="presParOf" srcId="{DE14A941-14B4-45B5-865C-0167CD3D2D38}" destId="{9DF6FF70-3EF9-4177-83B0-4CF05FE375E9}" srcOrd="2" destOrd="0" presId="urn:microsoft.com/office/officeart/2005/8/layout/process4"/>
    <dgm:cxn modelId="{9809DBDE-59BF-4CC5-A1D3-C4752402EDE1}" type="presParOf" srcId="{9DF6FF70-3EF9-4177-83B0-4CF05FE375E9}" destId="{937C04F3-5B97-4521-A968-F5C6BF0F1D78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E165A72-7E5B-49FA-B4AC-D8DCD47B9A58}" type="doc">
      <dgm:prSet loTypeId="urn:microsoft.com/office/officeart/2005/8/layout/process4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th-TH"/>
        </a:p>
      </dgm:t>
    </dgm:pt>
    <dgm:pt modelId="{F3C8EAD2-9C99-4D8B-8F99-E4079F81A2D1}">
      <dgm:prSet phldrT="[Text]" custT="1"/>
      <dgm:spPr/>
      <dgm:t>
        <a:bodyPr/>
        <a:lstStyle/>
        <a:p>
          <a:r>
            <a:rPr lang="en-US" sz="2200" dirty="0" smtClean="0">
              <a:latin typeface="PT Serif" charset="0"/>
              <a:ea typeface="PT Serif" charset="0"/>
              <a:cs typeface="PT Serif" charset="0"/>
            </a:rPr>
            <a:t>Met inclusion criteria</a:t>
          </a:r>
          <a:endParaRPr lang="th-TH" sz="2200" dirty="0">
            <a:latin typeface="PT Serif" charset="0"/>
            <a:ea typeface="PT Serif" charset="0"/>
            <a:cs typeface="PT Serif" charset="0"/>
          </a:endParaRPr>
        </a:p>
      </dgm:t>
    </dgm:pt>
    <dgm:pt modelId="{43909C6D-9861-4D51-9363-38200B273EAF}" type="parTrans" cxnId="{BD63E445-A01F-4E99-BEB8-C7DB2B26127D}">
      <dgm:prSet/>
      <dgm:spPr/>
      <dgm:t>
        <a:bodyPr/>
        <a:lstStyle/>
        <a:p>
          <a:endParaRPr lang="th-TH" sz="2200">
            <a:latin typeface="PT Serif" charset="0"/>
            <a:ea typeface="PT Serif" charset="0"/>
            <a:cs typeface="PT Serif" charset="0"/>
          </a:endParaRPr>
        </a:p>
      </dgm:t>
    </dgm:pt>
    <dgm:pt modelId="{3CC0D015-4E7F-4309-A3AD-E3208EB5B315}" type="sibTrans" cxnId="{BD63E445-A01F-4E99-BEB8-C7DB2B26127D}">
      <dgm:prSet/>
      <dgm:spPr/>
      <dgm:t>
        <a:bodyPr/>
        <a:lstStyle/>
        <a:p>
          <a:endParaRPr lang="th-TH" sz="2200">
            <a:latin typeface="PT Serif" charset="0"/>
            <a:ea typeface="PT Serif" charset="0"/>
            <a:cs typeface="PT Serif" charset="0"/>
          </a:endParaRPr>
        </a:p>
      </dgm:t>
    </dgm:pt>
    <dgm:pt modelId="{102E745F-2792-40BA-B0FD-691E6C6EF971}">
      <dgm:prSet phldrT="[Text]" custT="1"/>
      <dgm:spPr/>
      <dgm:t>
        <a:bodyPr/>
        <a:lstStyle/>
        <a:p>
          <a:r>
            <a:rPr lang="en-US" sz="2200" b="1" dirty="0" smtClean="0">
              <a:latin typeface="PT Serif" charset="0"/>
              <a:ea typeface="PT Serif" charset="0"/>
              <a:cs typeface="PT Serif" charset="0"/>
            </a:rPr>
            <a:t>129,702</a:t>
          </a:r>
          <a:endParaRPr lang="th-TH" sz="2200" b="1" dirty="0">
            <a:latin typeface="PT Serif" charset="0"/>
            <a:ea typeface="PT Serif" charset="0"/>
            <a:cs typeface="PT Serif" charset="0"/>
          </a:endParaRPr>
        </a:p>
      </dgm:t>
    </dgm:pt>
    <dgm:pt modelId="{8B87149A-42A8-4229-A77F-F1E73178284A}" type="parTrans" cxnId="{94BA9ABF-D34A-4A0B-8119-7A54DFF0971C}">
      <dgm:prSet/>
      <dgm:spPr/>
      <dgm:t>
        <a:bodyPr/>
        <a:lstStyle/>
        <a:p>
          <a:endParaRPr lang="th-TH" sz="2200">
            <a:latin typeface="PT Serif" charset="0"/>
            <a:ea typeface="PT Serif" charset="0"/>
            <a:cs typeface="PT Serif" charset="0"/>
          </a:endParaRPr>
        </a:p>
      </dgm:t>
    </dgm:pt>
    <dgm:pt modelId="{AE0ACC49-2FFE-4F8F-A12A-C664DE476BBE}" type="sibTrans" cxnId="{94BA9ABF-D34A-4A0B-8119-7A54DFF0971C}">
      <dgm:prSet/>
      <dgm:spPr/>
      <dgm:t>
        <a:bodyPr/>
        <a:lstStyle/>
        <a:p>
          <a:endParaRPr lang="th-TH" sz="2200">
            <a:latin typeface="PT Serif" charset="0"/>
            <a:ea typeface="PT Serif" charset="0"/>
            <a:cs typeface="PT Serif" charset="0"/>
          </a:endParaRPr>
        </a:p>
      </dgm:t>
    </dgm:pt>
    <dgm:pt modelId="{C8DDA1E1-DE30-49F4-B375-FA0C8FB165E7}">
      <dgm:prSet phldrT="[Text]" custT="1"/>
      <dgm:spPr/>
      <dgm:t>
        <a:bodyPr/>
        <a:lstStyle/>
        <a:p>
          <a:r>
            <a:rPr lang="en-US" sz="2200" dirty="0" smtClean="0">
              <a:latin typeface="PT Serif" charset="0"/>
              <a:ea typeface="PT Serif" charset="0"/>
              <a:cs typeface="PT Serif" charset="0"/>
            </a:rPr>
            <a:t>Outliner data or suspected missing data (n = 3,716)</a:t>
          </a:r>
          <a:endParaRPr lang="th-TH" sz="2200" dirty="0">
            <a:latin typeface="PT Serif" charset="0"/>
            <a:ea typeface="PT Serif" charset="0"/>
            <a:cs typeface="PT Serif" charset="0"/>
          </a:endParaRPr>
        </a:p>
      </dgm:t>
    </dgm:pt>
    <dgm:pt modelId="{5D2ED274-0250-4C4C-BC47-220283E76D73}" type="parTrans" cxnId="{5BF0FA82-D5BB-4EDE-B805-8AFE0E683EAC}">
      <dgm:prSet/>
      <dgm:spPr/>
      <dgm:t>
        <a:bodyPr/>
        <a:lstStyle/>
        <a:p>
          <a:endParaRPr lang="th-TH" sz="2200">
            <a:latin typeface="PT Serif" charset="0"/>
            <a:ea typeface="PT Serif" charset="0"/>
            <a:cs typeface="PT Serif" charset="0"/>
          </a:endParaRPr>
        </a:p>
      </dgm:t>
    </dgm:pt>
    <dgm:pt modelId="{33509812-BF95-4072-B3B5-DB05C1F8F33A}" type="sibTrans" cxnId="{5BF0FA82-D5BB-4EDE-B805-8AFE0E683EAC}">
      <dgm:prSet/>
      <dgm:spPr/>
      <dgm:t>
        <a:bodyPr/>
        <a:lstStyle/>
        <a:p>
          <a:endParaRPr lang="th-TH" sz="2200">
            <a:latin typeface="PT Serif" charset="0"/>
            <a:ea typeface="PT Serif" charset="0"/>
            <a:cs typeface="PT Serif" charset="0"/>
          </a:endParaRPr>
        </a:p>
      </dgm:t>
    </dgm:pt>
    <dgm:pt modelId="{3DC51513-295F-4170-A522-7F2947BAD6EA}">
      <dgm:prSet phldrT="[Text]" custT="1"/>
      <dgm:spPr/>
      <dgm:t>
        <a:bodyPr/>
        <a:lstStyle/>
        <a:p>
          <a:r>
            <a:rPr lang="en-US" sz="2200" dirty="0" smtClean="0">
              <a:latin typeface="PT Serif" charset="0"/>
              <a:ea typeface="PT Serif" charset="0"/>
              <a:cs typeface="PT Serif" charset="0"/>
            </a:rPr>
            <a:t>Exclude due to diseases in exclusion criteria (n= 7535)</a:t>
          </a:r>
          <a:endParaRPr lang="th-TH" sz="2200" dirty="0">
            <a:latin typeface="PT Serif" charset="0"/>
            <a:ea typeface="PT Serif" charset="0"/>
            <a:cs typeface="PT Serif" charset="0"/>
          </a:endParaRPr>
        </a:p>
      </dgm:t>
    </dgm:pt>
    <dgm:pt modelId="{C797AC4E-7F29-433F-B5C4-717C9B2C56A3}" type="parTrans" cxnId="{4621263D-601C-4B24-8EDB-D9C6B3B84497}">
      <dgm:prSet/>
      <dgm:spPr/>
      <dgm:t>
        <a:bodyPr/>
        <a:lstStyle/>
        <a:p>
          <a:endParaRPr lang="th-TH" sz="2200">
            <a:latin typeface="PT Serif" charset="0"/>
            <a:ea typeface="PT Serif" charset="0"/>
            <a:cs typeface="PT Serif" charset="0"/>
          </a:endParaRPr>
        </a:p>
      </dgm:t>
    </dgm:pt>
    <dgm:pt modelId="{B555C447-666F-4461-826A-F8A85C21AEDD}" type="sibTrans" cxnId="{4621263D-601C-4B24-8EDB-D9C6B3B84497}">
      <dgm:prSet/>
      <dgm:spPr/>
      <dgm:t>
        <a:bodyPr/>
        <a:lstStyle/>
        <a:p>
          <a:endParaRPr lang="th-TH" sz="2200">
            <a:latin typeface="PT Serif" charset="0"/>
            <a:ea typeface="PT Serif" charset="0"/>
            <a:cs typeface="PT Serif" charset="0"/>
          </a:endParaRPr>
        </a:p>
      </dgm:t>
    </dgm:pt>
    <dgm:pt modelId="{DEF3BB28-DAED-45B2-B1FE-AA264880054D}">
      <dgm:prSet phldrT="[Text]" custT="1"/>
      <dgm:spPr>
        <a:solidFill>
          <a:schemeClr val="accent1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US" sz="2200" b="1" dirty="0" smtClean="0">
              <a:latin typeface="PT Serif" charset="0"/>
              <a:ea typeface="PT Serif" charset="0"/>
              <a:cs typeface="PT Serif" charset="0"/>
            </a:rPr>
            <a:t>118,324</a:t>
          </a:r>
          <a:r>
            <a:rPr lang="en-US" sz="2200" dirty="0" smtClean="0">
              <a:latin typeface="PT Serif" charset="0"/>
              <a:ea typeface="PT Serif" charset="0"/>
              <a:cs typeface="PT Serif" charset="0"/>
            </a:rPr>
            <a:t> records were analyzed.</a:t>
          </a:r>
          <a:endParaRPr lang="th-TH" sz="2200" dirty="0">
            <a:latin typeface="PT Serif" charset="0"/>
            <a:ea typeface="PT Serif" charset="0"/>
            <a:cs typeface="PT Serif" charset="0"/>
          </a:endParaRPr>
        </a:p>
      </dgm:t>
    </dgm:pt>
    <dgm:pt modelId="{B312B672-1931-4A39-8A7C-57FAD18D8F51}" type="parTrans" cxnId="{B0AC21BF-E1BB-4042-94C8-4E617C927E87}">
      <dgm:prSet/>
      <dgm:spPr/>
      <dgm:t>
        <a:bodyPr/>
        <a:lstStyle/>
        <a:p>
          <a:endParaRPr lang="th-TH" sz="2200">
            <a:latin typeface="PT Serif" charset="0"/>
            <a:ea typeface="PT Serif" charset="0"/>
            <a:cs typeface="PT Serif" charset="0"/>
          </a:endParaRPr>
        </a:p>
      </dgm:t>
    </dgm:pt>
    <dgm:pt modelId="{A7BABA04-0A67-4E70-8B17-4451CEFC3A99}" type="sibTrans" cxnId="{B0AC21BF-E1BB-4042-94C8-4E617C927E87}">
      <dgm:prSet/>
      <dgm:spPr/>
      <dgm:t>
        <a:bodyPr/>
        <a:lstStyle/>
        <a:p>
          <a:endParaRPr lang="th-TH" sz="2200">
            <a:latin typeface="PT Serif" charset="0"/>
            <a:ea typeface="PT Serif" charset="0"/>
            <a:cs typeface="PT Serif" charset="0"/>
          </a:endParaRPr>
        </a:p>
      </dgm:t>
    </dgm:pt>
    <dgm:pt modelId="{BB816B47-6D8E-4595-A5E4-2179D53D3C4F}">
      <dgm:prSet phldrT="[Text]" custT="1"/>
      <dgm:spPr/>
      <dgm:t>
        <a:bodyPr/>
        <a:lstStyle/>
        <a:p>
          <a:r>
            <a:rPr lang="en-US" sz="2200" b="1" dirty="0" smtClean="0">
              <a:latin typeface="PT Serif" charset="0"/>
              <a:ea typeface="PT Serif" charset="0"/>
              <a:cs typeface="PT Serif" charset="0"/>
            </a:rPr>
            <a:t>125,986</a:t>
          </a:r>
          <a:endParaRPr lang="th-TH" sz="2200" b="1" dirty="0">
            <a:latin typeface="PT Serif" charset="0"/>
            <a:ea typeface="PT Serif" charset="0"/>
            <a:cs typeface="PT Serif" charset="0"/>
          </a:endParaRPr>
        </a:p>
      </dgm:t>
    </dgm:pt>
    <dgm:pt modelId="{0031A57B-AAB4-4C73-A0C2-2927B725473E}" type="parTrans" cxnId="{33C7D375-F72D-4A81-B77B-9975A37C3EEB}">
      <dgm:prSet/>
      <dgm:spPr/>
      <dgm:t>
        <a:bodyPr/>
        <a:lstStyle/>
        <a:p>
          <a:endParaRPr lang="th-TH" sz="2200">
            <a:latin typeface="PT Serif" charset="0"/>
            <a:ea typeface="PT Serif" charset="0"/>
            <a:cs typeface="PT Serif" charset="0"/>
          </a:endParaRPr>
        </a:p>
      </dgm:t>
    </dgm:pt>
    <dgm:pt modelId="{00D64B9F-F1E9-4DE0-A4A1-978E338496BE}" type="sibTrans" cxnId="{33C7D375-F72D-4A81-B77B-9975A37C3EEB}">
      <dgm:prSet/>
      <dgm:spPr/>
      <dgm:t>
        <a:bodyPr/>
        <a:lstStyle/>
        <a:p>
          <a:endParaRPr lang="th-TH" sz="2200">
            <a:latin typeface="PT Serif" charset="0"/>
            <a:ea typeface="PT Serif" charset="0"/>
            <a:cs typeface="PT Serif" charset="0"/>
          </a:endParaRPr>
        </a:p>
      </dgm:t>
    </dgm:pt>
    <dgm:pt modelId="{2F3746B8-A6F5-4255-82FD-D231904D081F}">
      <dgm:prSet phldrT="[Text]" custT="1"/>
      <dgm:spPr/>
      <dgm:t>
        <a:bodyPr/>
        <a:lstStyle/>
        <a:p>
          <a:r>
            <a:rPr lang="en-US" sz="2200" dirty="0" smtClean="0">
              <a:latin typeface="PT Serif" charset="0"/>
              <a:ea typeface="PT Serif" charset="0"/>
              <a:cs typeface="PT Serif" charset="0"/>
            </a:rPr>
            <a:t>Missing  weight or height  (n=146,160)</a:t>
          </a:r>
          <a:endParaRPr lang="th-TH" sz="2200" dirty="0">
            <a:latin typeface="PT Serif" charset="0"/>
            <a:ea typeface="PT Serif" charset="0"/>
            <a:cs typeface="PT Serif" charset="0"/>
          </a:endParaRPr>
        </a:p>
      </dgm:t>
    </dgm:pt>
    <dgm:pt modelId="{F00EAAF6-0134-40F1-AC29-61C63D1FA4BD}" type="sibTrans" cxnId="{CCF55D92-F7F7-45BD-996A-BC24FB3A9C87}">
      <dgm:prSet/>
      <dgm:spPr/>
      <dgm:t>
        <a:bodyPr/>
        <a:lstStyle/>
        <a:p>
          <a:endParaRPr lang="th-TH" sz="2200">
            <a:latin typeface="PT Serif" charset="0"/>
            <a:ea typeface="PT Serif" charset="0"/>
            <a:cs typeface="PT Serif" charset="0"/>
          </a:endParaRPr>
        </a:p>
      </dgm:t>
    </dgm:pt>
    <dgm:pt modelId="{536A1884-7D65-4AC3-8D15-8DCA6678CD87}" type="parTrans" cxnId="{CCF55D92-F7F7-45BD-996A-BC24FB3A9C87}">
      <dgm:prSet/>
      <dgm:spPr/>
      <dgm:t>
        <a:bodyPr/>
        <a:lstStyle/>
        <a:p>
          <a:endParaRPr lang="th-TH" sz="2200">
            <a:latin typeface="PT Serif" charset="0"/>
            <a:ea typeface="PT Serif" charset="0"/>
            <a:cs typeface="PT Serif" charset="0"/>
          </a:endParaRPr>
        </a:p>
      </dgm:t>
    </dgm:pt>
    <dgm:pt modelId="{6F59CD10-44DE-453D-AE76-9D9BC8425B86}">
      <dgm:prSet phldrT="[Text]" custT="1"/>
      <dgm:spPr/>
      <dgm:t>
        <a:bodyPr/>
        <a:lstStyle/>
        <a:p>
          <a:r>
            <a:rPr lang="en-US" sz="2200" b="1" dirty="0" smtClean="0">
              <a:latin typeface="PT Serif" charset="0"/>
              <a:ea typeface="PT Serif" charset="0"/>
              <a:cs typeface="PT Serif" charset="0"/>
            </a:rPr>
            <a:t>275,862</a:t>
          </a:r>
          <a:endParaRPr lang="th-TH" sz="2200" b="1" dirty="0">
            <a:latin typeface="PT Serif" charset="0"/>
            <a:ea typeface="PT Serif" charset="0"/>
            <a:cs typeface="PT Serif" charset="0"/>
          </a:endParaRPr>
        </a:p>
      </dgm:t>
    </dgm:pt>
    <dgm:pt modelId="{32259BEB-B1C1-4490-B83D-83291F45F055}" type="sibTrans" cxnId="{81612AA3-0967-49CB-B012-F4D28F8F6CF1}">
      <dgm:prSet/>
      <dgm:spPr/>
      <dgm:t>
        <a:bodyPr/>
        <a:lstStyle/>
        <a:p>
          <a:endParaRPr lang="th-TH" sz="2200">
            <a:latin typeface="PT Serif" charset="0"/>
            <a:ea typeface="PT Serif" charset="0"/>
            <a:cs typeface="PT Serif" charset="0"/>
          </a:endParaRPr>
        </a:p>
      </dgm:t>
    </dgm:pt>
    <dgm:pt modelId="{C8FB8DF8-2CDF-49D6-A926-F966CAA08A5C}" type="parTrans" cxnId="{81612AA3-0967-49CB-B012-F4D28F8F6CF1}">
      <dgm:prSet/>
      <dgm:spPr/>
      <dgm:t>
        <a:bodyPr/>
        <a:lstStyle/>
        <a:p>
          <a:endParaRPr lang="th-TH" sz="2200">
            <a:latin typeface="PT Serif" charset="0"/>
            <a:ea typeface="PT Serif" charset="0"/>
            <a:cs typeface="PT Serif" charset="0"/>
          </a:endParaRPr>
        </a:p>
      </dgm:t>
    </dgm:pt>
    <dgm:pt modelId="{07265643-C154-485A-8A9E-9A9F780B1237}">
      <dgm:prSet phldrT="[Text]" custT="1"/>
      <dgm:spPr/>
      <dgm:t>
        <a:bodyPr/>
        <a:lstStyle/>
        <a:p>
          <a:r>
            <a:rPr lang="en-US" sz="2200" dirty="0" smtClean="0">
              <a:latin typeface="PT Serif" charset="0"/>
              <a:ea typeface="PT Serif" charset="0"/>
              <a:cs typeface="PT Serif" charset="0"/>
            </a:rPr>
            <a:t>Discharge by referral (n=127)</a:t>
          </a:r>
          <a:endParaRPr lang="th-TH" sz="2200" dirty="0">
            <a:latin typeface="PT Serif" charset="0"/>
            <a:ea typeface="PT Serif" charset="0"/>
            <a:cs typeface="PT Serif" charset="0"/>
          </a:endParaRPr>
        </a:p>
      </dgm:t>
    </dgm:pt>
    <dgm:pt modelId="{F0DB5FE9-96BE-4BB6-83A5-A10B831AFF40}" type="parTrans" cxnId="{5C1498A1-42E7-4D2E-B4EC-3BB6FBEE0259}">
      <dgm:prSet/>
      <dgm:spPr/>
      <dgm:t>
        <a:bodyPr/>
        <a:lstStyle/>
        <a:p>
          <a:endParaRPr lang="th-TH" sz="2200">
            <a:latin typeface="PT Serif" charset="0"/>
            <a:ea typeface="PT Serif" charset="0"/>
            <a:cs typeface="PT Serif" charset="0"/>
          </a:endParaRPr>
        </a:p>
      </dgm:t>
    </dgm:pt>
    <dgm:pt modelId="{DF9EBDD1-E3F4-4BA0-8271-304BDD79838D}" type="sibTrans" cxnId="{5C1498A1-42E7-4D2E-B4EC-3BB6FBEE0259}">
      <dgm:prSet/>
      <dgm:spPr/>
      <dgm:t>
        <a:bodyPr/>
        <a:lstStyle/>
        <a:p>
          <a:endParaRPr lang="th-TH" sz="2200">
            <a:latin typeface="PT Serif" charset="0"/>
            <a:ea typeface="PT Serif" charset="0"/>
            <a:cs typeface="PT Serif" charset="0"/>
          </a:endParaRPr>
        </a:p>
      </dgm:t>
    </dgm:pt>
    <dgm:pt modelId="{67B3932B-DD76-4C40-B661-D8E560C599FC}">
      <dgm:prSet phldrT="[Text]" custT="1"/>
      <dgm:spPr/>
      <dgm:t>
        <a:bodyPr/>
        <a:lstStyle/>
        <a:p>
          <a:r>
            <a:rPr lang="en-US" sz="2200" b="1" dirty="0" smtClean="0">
              <a:latin typeface="PT Serif" charset="0"/>
              <a:ea typeface="PT Serif" charset="0"/>
              <a:cs typeface="PT Serif" charset="0"/>
            </a:rPr>
            <a:t>125,859</a:t>
          </a:r>
          <a:endParaRPr lang="th-TH" sz="2200" b="1" dirty="0">
            <a:latin typeface="PT Serif" charset="0"/>
            <a:ea typeface="PT Serif" charset="0"/>
            <a:cs typeface="PT Serif" charset="0"/>
          </a:endParaRPr>
        </a:p>
      </dgm:t>
    </dgm:pt>
    <dgm:pt modelId="{35B88BE6-FD21-4984-BBF7-3A3BD570D847}" type="parTrans" cxnId="{6177A464-0077-4751-BCBA-219546A392A2}">
      <dgm:prSet/>
      <dgm:spPr/>
      <dgm:t>
        <a:bodyPr/>
        <a:lstStyle/>
        <a:p>
          <a:endParaRPr lang="th-TH" sz="2200">
            <a:latin typeface="PT Serif" charset="0"/>
            <a:ea typeface="PT Serif" charset="0"/>
            <a:cs typeface="PT Serif" charset="0"/>
          </a:endParaRPr>
        </a:p>
      </dgm:t>
    </dgm:pt>
    <dgm:pt modelId="{E2A7E1F5-C5CE-482C-8942-D6225B9C8390}" type="sibTrans" cxnId="{6177A464-0077-4751-BCBA-219546A392A2}">
      <dgm:prSet/>
      <dgm:spPr/>
      <dgm:t>
        <a:bodyPr/>
        <a:lstStyle/>
        <a:p>
          <a:endParaRPr lang="th-TH" sz="2200">
            <a:latin typeface="PT Serif" charset="0"/>
            <a:ea typeface="PT Serif" charset="0"/>
            <a:cs typeface="PT Serif" charset="0"/>
          </a:endParaRPr>
        </a:p>
      </dgm:t>
    </dgm:pt>
    <dgm:pt modelId="{FF77C5DF-1A13-49E6-B97B-D54B937EE7E8}" type="pres">
      <dgm:prSet presAssocID="{EE165A72-7E5B-49FA-B4AC-D8DCD47B9A5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D7D552AF-F5AC-4332-8CCB-2BBB6AB9A991}" type="pres">
      <dgm:prSet presAssocID="{3DC51513-295F-4170-A522-7F2947BAD6EA}" presName="boxAndChildren" presStyleCnt="0"/>
      <dgm:spPr/>
    </dgm:pt>
    <dgm:pt modelId="{DB2011A9-5AB2-415C-9BE2-971A6CA924E9}" type="pres">
      <dgm:prSet presAssocID="{3DC51513-295F-4170-A522-7F2947BAD6EA}" presName="parentTextBox" presStyleLbl="node1" presStyleIdx="0" presStyleCnt="5"/>
      <dgm:spPr/>
      <dgm:t>
        <a:bodyPr/>
        <a:lstStyle/>
        <a:p>
          <a:endParaRPr lang="th-TH"/>
        </a:p>
      </dgm:t>
    </dgm:pt>
    <dgm:pt modelId="{C7B86041-EF1E-492B-BB48-A57468C7228B}" type="pres">
      <dgm:prSet presAssocID="{3DC51513-295F-4170-A522-7F2947BAD6EA}" presName="entireBox" presStyleLbl="node1" presStyleIdx="0" presStyleCnt="5" custLinFactNeighborX="926" custLinFactNeighborY="2289"/>
      <dgm:spPr/>
      <dgm:t>
        <a:bodyPr/>
        <a:lstStyle/>
        <a:p>
          <a:endParaRPr lang="th-TH"/>
        </a:p>
      </dgm:t>
    </dgm:pt>
    <dgm:pt modelId="{010582C7-7A71-4A02-BCF4-D52E6A57CC13}" type="pres">
      <dgm:prSet presAssocID="{3DC51513-295F-4170-A522-7F2947BAD6EA}" presName="descendantBox" presStyleCnt="0"/>
      <dgm:spPr/>
    </dgm:pt>
    <dgm:pt modelId="{0C9FE306-1EF2-4309-A12F-0837EFE2BCB2}" type="pres">
      <dgm:prSet presAssocID="{DEF3BB28-DAED-45B2-B1FE-AA264880054D}" presName="childTextBox" presStyleLbl="fgAccFollowNode1" presStyleIdx="0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7131E555-96C2-41DB-A970-25187A518F1D}" type="pres">
      <dgm:prSet presAssocID="{DF9EBDD1-E3F4-4BA0-8271-304BDD79838D}" presName="sp" presStyleCnt="0"/>
      <dgm:spPr/>
    </dgm:pt>
    <dgm:pt modelId="{C5ABF092-BB98-479D-B114-E7EE126B0EDF}" type="pres">
      <dgm:prSet presAssocID="{07265643-C154-485A-8A9E-9A9F780B1237}" presName="arrowAndChildren" presStyleCnt="0"/>
      <dgm:spPr/>
    </dgm:pt>
    <dgm:pt modelId="{E02AF14C-197A-498C-950F-DE389FCF319B}" type="pres">
      <dgm:prSet presAssocID="{07265643-C154-485A-8A9E-9A9F780B1237}" presName="parentTextArrow" presStyleLbl="node1" presStyleIdx="0" presStyleCnt="5"/>
      <dgm:spPr/>
      <dgm:t>
        <a:bodyPr/>
        <a:lstStyle/>
        <a:p>
          <a:endParaRPr lang="th-TH"/>
        </a:p>
      </dgm:t>
    </dgm:pt>
    <dgm:pt modelId="{7D61E008-ADDF-4D24-AEE7-9CB6FDA64724}" type="pres">
      <dgm:prSet presAssocID="{07265643-C154-485A-8A9E-9A9F780B1237}" presName="arrow" presStyleLbl="node1" presStyleIdx="1" presStyleCnt="5"/>
      <dgm:spPr/>
      <dgm:t>
        <a:bodyPr/>
        <a:lstStyle/>
        <a:p>
          <a:endParaRPr lang="th-TH"/>
        </a:p>
      </dgm:t>
    </dgm:pt>
    <dgm:pt modelId="{6B26F343-F99F-4DC5-AD28-D172770A805F}" type="pres">
      <dgm:prSet presAssocID="{07265643-C154-485A-8A9E-9A9F780B1237}" presName="descendantArrow" presStyleCnt="0"/>
      <dgm:spPr/>
    </dgm:pt>
    <dgm:pt modelId="{5D32BD1A-64E2-463B-AA89-70144155C174}" type="pres">
      <dgm:prSet presAssocID="{67B3932B-DD76-4C40-B661-D8E560C599FC}" presName="childTextArrow" presStyleLbl="fgAccFollowNode1" presStyleIdx="1" presStyleCnt="5" custLinFactNeighborX="12970" custLinFactNeighborY="210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F896458-615E-48AA-BA64-67F763F7C0B7}" type="pres">
      <dgm:prSet presAssocID="{33509812-BF95-4072-B3B5-DB05C1F8F33A}" presName="sp" presStyleCnt="0"/>
      <dgm:spPr/>
    </dgm:pt>
    <dgm:pt modelId="{7D285CBB-9783-43B0-9BEC-40D6A797D80D}" type="pres">
      <dgm:prSet presAssocID="{C8DDA1E1-DE30-49F4-B375-FA0C8FB165E7}" presName="arrowAndChildren" presStyleCnt="0"/>
      <dgm:spPr/>
    </dgm:pt>
    <dgm:pt modelId="{0E154E45-2E0D-45C5-9C22-934688C65365}" type="pres">
      <dgm:prSet presAssocID="{C8DDA1E1-DE30-49F4-B375-FA0C8FB165E7}" presName="parentTextArrow" presStyleLbl="node1" presStyleIdx="1" presStyleCnt="5"/>
      <dgm:spPr/>
      <dgm:t>
        <a:bodyPr/>
        <a:lstStyle/>
        <a:p>
          <a:endParaRPr lang="th-TH"/>
        </a:p>
      </dgm:t>
    </dgm:pt>
    <dgm:pt modelId="{12C12BCC-10D7-427E-9B9C-A52CD6BDA0B0}" type="pres">
      <dgm:prSet presAssocID="{C8DDA1E1-DE30-49F4-B375-FA0C8FB165E7}" presName="arrow" presStyleLbl="node1" presStyleIdx="2" presStyleCnt="5"/>
      <dgm:spPr/>
      <dgm:t>
        <a:bodyPr/>
        <a:lstStyle/>
        <a:p>
          <a:endParaRPr lang="th-TH"/>
        </a:p>
      </dgm:t>
    </dgm:pt>
    <dgm:pt modelId="{E4BD61DA-AFD4-44BD-951C-CB9BA1F556FB}" type="pres">
      <dgm:prSet presAssocID="{C8DDA1E1-DE30-49F4-B375-FA0C8FB165E7}" presName="descendantArrow" presStyleCnt="0"/>
      <dgm:spPr/>
    </dgm:pt>
    <dgm:pt modelId="{2DA0CCA7-EC23-4C65-A972-8969A438947A}" type="pres">
      <dgm:prSet presAssocID="{BB816B47-6D8E-4595-A5E4-2179D53D3C4F}" presName="childTextArrow" presStyleLbl="fg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5E68C9D-7DDD-4A96-B3CA-132FE84FFEC5}" type="pres">
      <dgm:prSet presAssocID="{F00EAAF6-0134-40F1-AC29-61C63D1FA4BD}" presName="sp" presStyleCnt="0"/>
      <dgm:spPr/>
    </dgm:pt>
    <dgm:pt modelId="{5762622C-47C2-485E-9E26-F9ECE5DFEABE}" type="pres">
      <dgm:prSet presAssocID="{2F3746B8-A6F5-4255-82FD-D231904D081F}" presName="arrowAndChildren" presStyleCnt="0"/>
      <dgm:spPr/>
    </dgm:pt>
    <dgm:pt modelId="{1EDCAA14-22A7-44C9-B59C-628FCB68911D}" type="pres">
      <dgm:prSet presAssocID="{2F3746B8-A6F5-4255-82FD-D231904D081F}" presName="parentTextArrow" presStyleLbl="node1" presStyleIdx="2" presStyleCnt="5"/>
      <dgm:spPr/>
      <dgm:t>
        <a:bodyPr/>
        <a:lstStyle/>
        <a:p>
          <a:endParaRPr lang="th-TH"/>
        </a:p>
      </dgm:t>
    </dgm:pt>
    <dgm:pt modelId="{38A5EAF9-D540-4502-81CD-54CA98C8CAF4}" type="pres">
      <dgm:prSet presAssocID="{2F3746B8-A6F5-4255-82FD-D231904D081F}" presName="arrow" presStyleLbl="node1" presStyleIdx="3" presStyleCnt="5"/>
      <dgm:spPr/>
      <dgm:t>
        <a:bodyPr/>
        <a:lstStyle/>
        <a:p>
          <a:endParaRPr lang="th-TH"/>
        </a:p>
      </dgm:t>
    </dgm:pt>
    <dgm:pt modelId="{BAFC00DF-F579-46F8-AD1B-E9BCCFEA39CF}" type="pres">
      <dgm:prSet presAssocID="{2F3746B8-A6F5-4255-82FD-D231904D081F}" presName="descendantArrow" presStyleCnt="0"/>
      <dgm:spPr/>
    </dgm:pt>
    <dgm:pt modelId="{C63767E9-ADBB-4B7F-9535-E1465242A788}" type="pres">
      <dgm:prSet presAssocID="{102E745F-2792-40BA-B0FD-691E6C6EF971}" presName="childTextArrow" presStyleLbl="fg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BC3C7A5-D980-4610-937D-A36B78D0F866}" type="pres">
      <dgm:prSet presAssocID="{3CC0D015-4E7F-4309-A3AD-E3208EB5B315}" presName="sp" presStyleCnt="0"/>
      <dgm:spPr/>
    </dgm:pt>
    <dgm:pt modelId="{DE14A941-14B4-45B5-865C-0167CD3D2D38}" type="pres">
      <dgm:prSet presAssocID="{F3C8EAD2-9C99-4D8B-8F99-E4079F81A2D1}" presName="arrowAndChildren" presStyleCnt="0"/>
      <dgm:spPr/>
    </dgm:pt>
    <dgm:pt modelId="{48BC8978-866E-4657-86A4-42121BD3808A}" type="pres">
      <dgm:prSet presAssocID="{F3C8EAD2-9C99-4D8B-8F99-E4079F81A2D1}" presName="parentTextArrow" presStyleLbl="node1" presStyleIdx="3" presStyleCnt="5"/>
      <dgm:spPr/>
      <dgm:t>
        <a:bodyPr/>
        <a:lstStyle/>
        <a:p>
          <a:endParaRPr lang="th-TH"/>
        </a:p>
      </dgm:t>
    </dgm:pt>
    <dgm:pt modelId="{9CF07AC7-86C0-4196-8511-65A0F4AE5536}" type="pres">
      <dgm:prSet presAssocID="{F3C8EAD2-9C99-4D8B-8F99-E4079F81A2D1}" presName="arrow" presStyleLbl="node1" presStyleIdx="4" presStyleCnt="5"/>
      <dgm:spPr/>
      <dgm:t>
        <a:bodyPr/>
        <a:lstStyle/>
        <a:p>
          <a:endParaRPr lang="th-TH"/>
        </a:p>
      </dgm:t>
    </dgm:pt>
    <dgm:pt modelId="{9DF6FF70-3EF9-4177-83B0-4CF05FE375E9}" type="pres">
      <dgm:prSet presAssocID="{F3C8EAD2-9C99-4D8B-8F99-E4079F81A2D1}" presName="descendantArrow" presStyleCnt="0"/>
      <dgm:spPr/>
    </dgm:pt>
    <dgm:pt modelId="{937C04F3-5B97-4521-A968-F5C6BF0F1D78}" type="pres">
      <dgm:prSet presAssocID="{6F59CD10-44DE-453D-AE76-9D9BC8425B86}" presName="childTextArrow" presStyleLbl="fg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B520DD8A-E325-4D49-B619-28654CC7D778}" type="presOf" srcId="{102E745F-2792-40BA-B0FD-691E6C6EF971}" destId="{C63767E9-ADBB-4B7F-9535-E1465242A788}" srcOrd="0" destOrd="0" presId="urn:microsoft.com/office/officeart/2005/8/layout/process4"/>
    <dgm:cxn modelId="{6177A464-0077-4751-BCBA-219546A392A2}" srcId="{07265643-C154-485A-8A9E-9A9F780B1237}" destId="{67B3932B-DD76-4C40-B661-D8E560C599FC}" srcOrd="0" destOrd="0" parTransId="{35B88BE6-FD21-4984-BBF7-3A3BD570D847}" sibTransId="{E2A7E1F5-C5CE-482C-8942-D6225B9C8390}"/>
    <dgm:cxn modelId="{60BA026C-5813-430F-8090-39FD810930D4}" type="presOf" srcId="{F3C8EAD2-9C99-4D8B-8F99-E4079F81A2D1}" destId="{48BC8978-866E-4657-86A4-42121BD3808A}" srcOrd="0" destOrd="0" presId="urn:microsoft.com/office/officeart/2005/8/layout/process4"/>
    <dgm:cxn modelId="{7D0043EF-DECE-447A-960A-8056047D4C21}" type="presOf" srcId="{07265643-C154-485A-8A9E-9A9F780B1237}" destId="{7D61E008-ADDF-4D24-AEE7-9CB6FDA64724}" srcOrd="1" destOrd="0" presId="urn:microsoft.com/office/officeart/2005/8/layout/process4"/>
    <dgm:cxn modelId="{D86CB141-1265-43D6-B480-D234F0122D00}" type="presOf" srcId="{C8DDA1E1-DE30-49F4-B375-FA0C8FB165E7}" destId="{12C12BCC-10D7-427E-9B9C-A52CD6BDA0B0}" srcOrd="1" destOrd="0" presId="urn:microsoft.com/office/officeart/2005/8/layout/process4"/>
    <dgm:cxn modelId="{59746FA6-A2A2-4AEC-A97C-0669ECBB4319}" type="presOf" srcId="{EE165A72-7E5B-49FA-B4AC-D8DCD47B9A58}" destId="{FF77C5DF-1A13-49E6-B97B-D54B937EE7E8}" srcOrd="0" destOrd="0" presId="urn:microsoft.com/office/officeart/2005/8/layout/process4"/>
    <dgm:cxn modelId="{81612AA3-0967-49CB-B012-F4D28F8F6CF1}" srcId="{F3C8EAD2-9C99-4D8B-8F99-E4079F81A2D1}" destId="{6F59CD10-44DE-453D-AE76-9D9BC8425B86}" srcOrd="0" destOrd="0" parTransId="{C8FB8DF8-2CDF-49D6-A926-F966CAA08A5C}" sibTransId="{32259BEB-B1C1-4490-B83D-83291F45F055}"/>
    <dgm:cxn modelId="{866A82FE-0EF5-4879-BA2A-E3BAE8673593}" type="presOf" srcId="{C8DDA1E1-DE30-49F4-B375-FA0C8FB165E7}" destId="{0E154E45-2E0D-45C5-9C22-934688C65365}" srcOrd="0" destOrd="0" presId="urn:microsoft.com/office/officeart/2005/8/layout/process4"/>
    <dgm:cxn modelId="{5C1498A1-42E7-4D2E-B4EC-3BB6FBEE0259}" srcId="{EE165A72-7E5B-49FA-B4AC-D8DCD47B9A58}" destId="{07265643-C154-485A-8A9E-9A9F780B1237}" srcOrd="3" destOrd="0" parTransId="{F0DB5FE9-96BE-4BB6-83A5-A10B831AFF40}" sibTransId="{DF9EBDD1-E3F4-4BA0-8271-304BDD79838D}"/>
    <dgm:cxn modelId="{FAA4B264-A23D-473F-A0BA-5D6BD8154102}" type="presOf" srcId="{3DC51513-295F-4170-A522-7F2947BAD6EA}" destId="{C7B86041-EF1E-492B-BB48-A57468C7228B}" srcOrd="1" destOrd="0" presId="urn:microsoft.com/office/officeart/2005/8/layout/process4"/>
    <dgm:cxn modelId="{CCF55D92-F7F7-45BD-996A-BC24FB3A9C87}" srcId="{EE165A72-7E5B-49FA-B4AC-D8DCD47B9A58}" destId="{2F3746B8-A6F5-4255-82FD-D231904D081F}" srcOrd="1" destOrd="0" parTransId="{536A1884-7D65-4AC3-8D15-8DCA6678CD87}" sibTransId="{F00EAAF6-0134-40F1-AC29-61C63D1FA4BD}"/>
    <dgm:cxn modelId="{371ED671-F2D1-4D1C-B969-1A5315A2C2AB}" type="presOf" srcId="{2F3746B8-A6F5-4255-82FD-D231904D081F}" destId="{1EDCAA14-22A7-44C9-B59C-628FCB68911D}" srcOrd="0" destOrd="0" presId="urn:microsoft.com/office/officeart/2005/8/layout/process4"/>
    <dgm:cxn modelId="{4621263D-601C-4B24-8EDB-D9C6B3B84497}" srcId="{EE165A72-7E5B-49FA-B4AC-D8DCD47B9A58}" destId="{3DC51513-295F-4170-A522-7F2947BAD6EA}" srcOrd="4" destOrd="0" parTransId="{C797AC4E-7F29-433F-B5C4-717C9B2C56A3}" sibTransId="{B555C447-666F-4461-826A-F8A85C21AEDD}"/>
    <dgm:cxn modelId="{33C7D375-F72D-4A81-B77B-9975A37C3EEB}" srcId="{C8DDA1E1-DE30-49F4-B375-FA0C8FB165E7}" destId="{BB816B47-6D8E-4595-A5E4-2179D53D3C4F}" srcOrd="0" destOrd="0" parTransId="{0031A57B-AAB4-4C73-A0C2-2927B725473E}" sibTransId="{00D64B9F-F1E9-4DE0-A4A1-978E338496BE}"/>
    <dgm:cxn modelId="{BD63E445-A01F-4E99-BEB8-C7DB2B26127D}" srcId="{EE165A72-7E5B-49FA-B4AC-D8DCD47B9A58}" destId="{F3C8EAD2-9C99-4D8B-8F99-E4079F81A2D1}" srcOrd="0" destOrd="0" parTransId="{43909C6D-9861-4D51-9363-38200B273EAF}" sibTransId="{3CC0D015-4E7F-4309-A3AD-E3208EB5B315}"/>
    <dgm:cxn modelId="{F60BFD46-7E89-434D-AE38-1C8EE23DE7B0}" type="presOf" srcId="{07265643-C154-485A-8A9E-9A9F780B1237}" destId="{E02AF14C-197A-498C-950F-DE389FCF319B}" srcOrd="0" destOrd="0" presId="urn:microsoft.com/office/officeart/2005/8/layout/process4"/>
    <dgm:cxn modelId="{A03782D1-B8AD-44C2-AD40-D3568FC8800A}" type="presOf" srcId="{67B3932B-DD76-4C40-B661-D8E560C599FC}" destId="{5D32BD1A-64E2-463B-AA89-70144155C174}" srcOrd="0" destOrd="0" presId="urn:microsoft.com/office/officeart/2005/8/layout/process4"/>
    <dgm:cxn modelId="{94BA9ABF-D34A-4A0B-8119-7A54DFF0971C}" srcId="{2F3746B8-A6F5-4255-82FD-D231904D081F}" destId="{102E745F-2792-40BA-B0FD-691E6C6EF971}" srcOrd="0" destOrd="0" parTransId="{8B87149A-42A8-4229-A77F-F1E73178284A}" sibTransId="{AE0ACC49-2FFE-4F8F-A12A-C664DE476BBE}"/>
    <dgm:cxn modelId="{5BF0FA82-D5BB-4EDE-B805-8AFE0E683EAC}" srcId="{EE165A72-7E5B-49FA-B4AC-D8DCD47B9A58}" destId="{C8DDA1E1-DE30-49F4-B375-FA0C8FB165E7}" srcOrd="2" destOrd="0" parTransId="{5D2ED274-0250-4C4C-BC47-220283E76D73}" sibTransId="{33509812-BF95-4072-B3B5-DB05C1F8F33A}"/>
    <dgm:cxn modelId="{B0AC21BF-E1BB-4042-94C8-4E617C927E87}" srcId="{3DC51513-295F-4170-A522-7F2947BAD6EA}" destId="{DEF3BB28-DAED-45B2-B1FE-AA264880054D}" srcOrd="0" destOrd="0" parTransId="{B312B672-1931-4A39-8A7C-57FAD18D8F51}" sibTransId="{A7BABA04-0A67-4E70-8B17-4451CEFC3A99}"/>
    <dgm:cxn modelId="{59957042-98AF-4E1D-9A4C-163DAABD0BC3}" type="presOf" srcId="{F3C8EAD2-9C99-4D8B-8F99-E4079F81A2D1}" destId="{9CF07AC7-86C0-4196-8511-65A0F4AE5536}" srcOrd="1" destOrd="0" presId="urn:microsoft.com/office/officeart/2005/8/layout/process4"/>
    <dgm:cxn modelId="{9E2818F7-5AAC-44C4-8528-49A7D2233E59}" type="presOf" srcId="{2F3746B8-A6F5-4255-82FD-D231904D081F}" destId="{38A5EAF9-D540-4502-81CD-54CA98C8CAF4}" srcOrd="1" destOrd="0" presId="urn:microsoft.com/office/officeart/2005/8/layout/process4"/>
    <dgm:cxn modelId="{6CEEFF07-21DB-42D7-B61B-0BB9E6E296DD}" type="presOf" srcId="{BB816B47-6D8E-4595-A5E4-2179D53D3C4F}" destId="{2DA0CCA7-EC23-4C65-A972-8969A438947A}" srcOrd="0" destOrd="0" presId="urn:microsoft.com/office/officeart/2005/8/layout/process4"/>
    <dgm:cxn modelId="{C70D671E-7715-4784-9212-96858E657730}" type="presOf" srcId="{DEF3BB28-DAED-45B2-B1FE-AA264880054D}" destId="{0C9FE306-1EF2-4309-A12F-0837EFE2BCB2}" srcOrd="0" destOrd="0" presId="urn:microsoft.com/office/officeart/2005/8/layout/process4"/>
    <dgm:cxn modelId="{D3281934-8747-4164-90BD-4FED9775E1AC}" type="presOf" srcId="{6F59CD10-44DE-453D-AE76-9D9BC8425B86}" destId="{937C04F3-5B97-4521-A968-F5C6BF0F1D78}" srcOrd="0" destOrd="0" presId="urn:microsoft.com/office/officeart/2005/8/layout/process4"/>
    <dgm:cxn modelId="{7FCF4720-946E-4F28-83BF-72FB5DB97706}" type="presOf" srcId="{3DC51513-295F-4170-A522-7F2947BAD6EA}" destId="{DB2011A9-5AB2-415C-9BE2-971A6CA924E9}" srcOrd="0" destOrd="0" presId="urn:microsoft.com/office/officeart/2005/8/layout/process4"/>
    <dgm:cxn modelId="{AF637801-6192-4112-9A17-8CF134C581E4}" type="presParOf" srcId="{FF77C5DF-1A13-49E6-B97B-D54B937EE7E8}" destId="{D7D552AF-F5AC-4332-8CCB-2BBB6AB9A991}" srcOrd="0" destOrd="0" presId="urn:microsoft.com/office/officeart/2005/8/layout/process4"/>
    <dgm:cxn modelId="{3074768D-4547-4E63-B328-7A3FD0445E9E}" type="presParOf" srcId="{D7D552AF-F5AC-4332-8CCB-2BBB6AB9A991}" destId="{DB2011A9-5AB2-415C-9BE2-971A6CA924E9}" srcOrd="0" destOrd="0" presId="urn:microsoft.com/office/officeart/2005/8/layout/process4"/>
    <dgm:cxn modelId="{6A8C6945-7768-4CB9-8ECE-9F369DE7F43A}" type="presParOf" srcId="{D7D552AF-F5AC-4332-8CCB-2BBB6AB9A991}" destId="{C7B86041-EF1E-492B-BB48-A57468C7228B}" srcOrd="1" destOrd="0" presId="urn:microsoft.com/office/officeart/2005/8/layout/process4"/>
    <dgm:cxn modelId="{3EEFDD32-D450-4870-8B77-8140214B9D33}" type="presParOf" srcId="{D7D552AF-F5AC-4332-8CCB-2BBB6AB9A991}" destId="{010582C7-7A71-4A02-BCF4-D52E6A57CC13}" srcOrd="2" destOrd="0" presId="urn:microsoft.com/office/officeart/2005/8/layout/process4"/>
    <dgm:cxn modelId="{49B372C4-43BB-4125-9985-B826283A1425}" type="presParOf" srcId="{010582C7-7A71-4A02-BCF4-D52E6A57CC13}" destId="{0C9FE306-1EF2-4309-A12F-0837EFE2BCB2}" srcOrd="0" destOrd="0" presId="urn:microsoft.com/office/officeart/2005/8/layout/process4"/>
    <dgm:cxn modelId="{C0EA3526-F7B3-49D2-851D-C154218617E7}" type="presParOf" srcId="{FF77C5DF-1A13-49E6-B97B-D54B937EE7E8}" destId="{7131E555-96C2-41DB-A970-25187A518F1D}" srcOrd="1" destOrd="0" presId="urn:microsoft.com/office/officeart/2005/8/layout/process4"/>
    <dgm:cxn modelId="{F253EC87-D6C3-4F64-A46A-D7D1B26CFAA6}" type="presParOf" srcId="{FF77C5DF-1A13-49E6-B97B-D54B937EE7E8}" destId="{C5ABF092-BB98-479D-B114-E7EE126B0EDF}" srcOrd="2" destOrd="0" presId="urn:microsoft.com/office/officeart/2005/8/layout/process4"/>
    <dgm:cxn modelId="{C5CF5871-59AB-47B9-8B09-8B0B5E09D763}" type="presParOf" srcId="{C5ABF092-BB98-479D-B114-E7EE126B0EDF}" destId="{E02AF14C-197A-498C-950F-DE389FCF319B}" srcOrd="0" destOrd="0" presId="urn:microsoft.com/office/officeart/2005/8/layout/process4"/>
    <dgm:cxn modelId="{953204B3-FFC3-4503-BED1-3FD05CA1F602}" type="presParOf" srcId="{C5ABF092-BB98-479D-B114-E7EE126B0EDF}" destId="{7D61E008-ADDF-4D24-AEE7-9CB6FDA64724}" srcOrd="1" destOrd="0" presId="urn:microsoft.com/office/officeart/2005/8/layout/process4"/>
    <dgm:cxn modelId="{DABD7326-026F-489F-87FA-F7D4686BC785}" type="presParOf" srcId="{C5ABF092-BB98-479D-B114-E7EE126B0EDF}" destId="{6B26F343-F99F-4DC5-AD28-D172770A805F}" srcOrd="2" destOrd="0" presId="urn:microsoft.com/office/officeart/2005/8/layout/process4"/>
    <dgm:cxn modelId="{EF4FB10D-3828-4F25-BF1F-A03037E97FE5}" type="presParOf" srcId="{6B26F343-F99F-4DC5-AD28-D172770A805F}" destId="{5D32BD1A-64E2-463B-AA89-70144155C174}" srcOrd="0" destOrd="0" presId="urn:microsoft.com/office/officeart/2005/8/layout/process4"/>
    <dgm:cxn modelId="{CFDFA29D-E0F9-4997-A859-6141398A87A4}" type="presParOf" srcId="{FF77C5DF-1A13-49E6-B97B-D54B937EE7E8}" destId="{6F896458-615E-48AA-BA64-67F763F7C0B7}" srcOrd="3" destOrd="0" presId="urn:microsoft.com/office/officeart/2005/8/layout/process4"/>
    <dgm:cxn modelId="{56153865-0E3A-4BE1-BA34-498E505EC06F}" type="presParOf" srcId="{FF77C5DF-1A13-49E6-B97B-D54B937EE7E8}" destId="{7D285CBB-9783-43B0-9BEC-40D6A797D80D}" srcOrd="4" destOrd="0" presId="urn:microsoft.com/office/officeart/2005/8/layout/process4"/>
    <dgm:cxn modelId="{31570B95-7B13-4930-8B89-C02663324B75}" type="presParOf" srcId="{7D285CBB-9783-43B0-9BEC-40D6A797D80D}" destId="{0E154E45-2E0D-45C5-9C22-934688C65365}" srcOrd="0" destOrd="0" presId="urn:microsoft.com/office/officeart/2005/8/layout/process4"/>
    <dgm:cxn modelId="{00DEA8EF-D0EE-4E05-BDDF-E16C69255379}" type="presParOf" srcId="{7D285CBB-9783-43B0-9BEC-40D6A797D80D}" destId="{12C12BCC-10D7-427E-9B9C-A52CD6BDA0B0}" srcOrd="1" destOrd="0" presId="urn:microsoft.com/office/officeart/2005/8/layout/process4"/>
    <dgm:cxn modelId="{8A05EC14-B2DC-4DFD-99D2-78D34F8A0F27}" type="presParOf" srcId="{7D285CBB-9783-43B0-9BEC-40D6A797D80D}" destId="{E4BD61DA-AFD4-44BD-951C-CB9BA1F556FB}" srcOrd="2" destOrd="0" presId="urn:microsoft.com/office/officeart/2005/8/layout/process4"/>
    <dgm:cxn modelId="{B83808FA-9CE1-4452-9A51-00FCC1844CF8}" type="presParOf" srcId="{E4BD61DA-AFD4-44BD-951C-CB9BA1F556FB}" destId="{2DA0CCA7-EC23-4C65-A972-8969A438947A}" srcOrd="0" destOrd="0" presId="urn:microsoft.com/office/officeart/2005/8/layout/process4"/>
    <dgm:cxn modelId="{8CE0EA0E-0017-4848-ABD9-EB90832C18C0}" type="presParOf" srcId="{FF77C5DF-1A13-49E6-B97B-D54B937EE7E8}" destId="{15E68C9D-7DDD-4A96-B3CA-132FE84FFEC5}" srcOrd="5" destOrd="0" presId="urn:microsoft.com/office/officeart/2005/8/layout/process4"/>
    <dgm:cxn modelId="{1A8BA08D-CFB8-4AF8-B524-DD5986A7CE03}" type="presParOf" srcId="{FF77C5DF-1A13-49E6-B97B-D54B937EE7E8}" destId="{5762622C-47C2-485E-9E26-F9ECE5DFEABE}" srcOrd="6" destOrd="0" presId="urn:microsoft.com/office/officeart/2005/8/layout/process4"/>
    <dgm:cxn modelId="{7316077F-3C23-4B9A-9EFA-7DB83F0374D6}" type="presParOf" srcId="{5762622C-47C2-485E-9E26-F9ECE5DFEABE}" destId="{1EDCAA14-22A7-44C9-B59C-628FCB68911D}" srcOrd="0" destOrd="0" presId="urn:microsoft.com/office/officeart/2005/8/layout/process4"/>
    <dgm:cxn modelId="{A3C570FB-552A-438C-976A-9990D8A06923}" type="presParOf" srcId="{5762622C-47C2-485E-9E26-F9ECE5DFEABE}" destId="{38A5EAF9-D540-4502-81CD-54CA98C8CAF4}" srcOrd="1" destOrd="0" presId="urn:microsoft.com/office/officeart/2005/8/layout/process4"/>
    <dgm:cxn modelId="{DDACDE0A-8A08-4F3C-BD42-A3121CEC798C}" type="presParOf" srcId="{5762622C-47C2-485E-9E26-F9ECE5DFEABE}" destId="{BAFC00DF-F579-46F8-AD1B-E9BCCFEA39CF}" srcOrd="2" destOrd="0" presId="urn:microsoft.com/office/officeart/2005/8/layout/process4"/>
    <dgm:cxn modelId="{A8ACACEE-BF06-457C-AF2E-CE71BDDE939B}" type="presParOf" srcId="{BAFC00DF-F579-46F8-AD1B-E9BCCFEA39CF}" destId="{C63767E9-ADBB-4B7F-9535-E1465242A788}" srcOrd="0" destOrd="0" presId="urn:microsoft.com/office/officeart/2005/8/layout/process4"/>
    <dgm:cxn modelId="{60B6E981-C266-4BDC-8A0F-B8F330649E62}" type="presParOf" srcId="{FF77C5DF-1A13-49E6-B97B-D54B937EE7E8}" destId="{2BC3C7A5-D980-4610-937D-A36B78D0F866}" srcOrd="7" destOrd="0" presId="urn:microsoft.com/office/officeart/2005/8/layout/process4"/>
    <dgm:cxn modelId="{4FD474A0-8EF1-4534-B54F-F679BE82BE9A}" type="presParOf" srcId="{FF77C5DF-1A13-49E6-B97B-D54B937EE7E8}" destId="{DE14A941-14B4-45B5-865C-0167CD3D2D38}" srcOrd="8" destOrd="0" presId="urn:microsoft.com/office/officeart/2005/8/layout/process4"/>
    <dgm:cxn modelId="{416D0261-C4A1-4AE3-AAA0-0936A06A352E}" type="presParOf" srcId="{DE14A941-14B4-45B5-865C-0167CD3D2D38}" destId="{48BC8978-866E-4657-86A4-42121BD3808A}" srcOrd="0" destOrd="0" presId="urn:microsoft.com/office/officeart/2005/8/layout/process4"/>
    <dgm:cxn modelId="{35044284-D8DB-4F04-93C6-4C0448670D23}" type="presParOf" srcId="{DE14A941-14B4-45B5-865C-0167CD3D2D38}" destId="{9CF07AC7-86C0-4196-8511-65A0F4AE5536}" srcOrd="1" destOrd="0" presId="urn:microsoft.com/office/officeart/2005/8/layout/process4"/>
    <dgm:cxn modelId="{511D0763-CAB0-45AF-9436-7C27BDF1BFCA}" type="presParOf" srcId="{DE14A941-14B4-45B5-865C-0167CD3D2D38}" destId="{9DF6FF70-3EF9-4177-83B0-4CF05FE375E9}" srcOrd="2" destOrd="0" presId="urn:microsoft.com/office/officeart/2005/8/layout/process4"/>
    <dgm:cxn modelId="{7FD232D8-199E-42B1-8057-F02DAFF197BB}" type="presParOf" srcId="{9DF6FF70-3EF9-4177-83B0-4CF05FE375E9}" destId="{937C04F3-5B97-4521-A968-F5C6BF0F1D78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B86041-EF1E-492B-BB48-A57468C7228B}">
      <dsp:nvSpPr>
        <dsp:cNvPr id="0" name=""/>
        <dsp:cNvSpPr/>
      </dsp:nvSpPr>
      <dsp:spPr>
        <a:xfrm>
          <a:off x="0" y="5020283"/>
          <a:ext cx="9144000" cy="109831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latin typeface="PT Serif" charset="0"/>
              <a:ea typeface="PT Serif" charset="0"/>
              <a:cs typeface="PT Serif" charset="0"/>
            </a:rPr>
            <a:t>Length of stay &lt; 7 day or missing length of stay data (n=1,397,223)</a:t>
          </a:r>
          <a:endParaRPr lang="th-TH" sz="2200" kern="1200" dirty="0">
            <a:latin typeface="PT Serif" charset="0"/>
            <a:ea typeface="PT Serif" charset="0"/>
            <a:cs typeface="PT Serif" charset="0"/>
          </a:endParaRPr>
        </a:p>
      </dsp:txBody>
      <dsp:txXfrm>
        <a:off x="0" y="5020283"/>
        <a:ext cx="9144000" cy="593090"/>
      </dsp:txXfrm>
    </dsp:sp>
    <dsp:sp modelId="{0C9FE306-1EF2-4309-A12F-0837EFE2BCB2}">
      <dsp:nvSpPr>
        <dsp:cNvPr id="0" name=""/>
        <dsp:cNvSpPr/>
      </dsp:nvSpPr>
      <dsp:spPr>
        <a:xfrm>
          <a:off x="0" y="5591407"/>
          <a:ext cx="9144000" cy="505225"/>
        </a:xfrm>
        <a:prstGeom prst="rect">
          <a:avLst/>
        </a:prstGeom>
        <a:solidFill>
          <a:schemeClr val="accent1">
            <a:lumMod val="40000"/>
            <a:lumOff val="60000"/>
            <a:alpha val="9000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27940" rIns="156464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>
              <a:latin typeface="PT Serif" charset="0"/>
              <a:ea typeface="PT Serif" charset="0"/>
              <a:cs typeface="PT Serif" charset="0"/>
            </a:rPr>
            <a:t>275,862 included in to study</a:t>
          </a:r>
          <a:endParaRPr lang="th-TH" sz="2200" b="1" kern="1200" dirty="0">
            <a:latin typeface="PT Serif" charset="0"/>
            <a:ea typeface="PT Serif" charset="0"/>
            <a:cs typeface="PT Serif" charset="0"/>
          </a:endParaRPr>
        </a:p>
      </dsp:txBody>
      <dsp:txXfrm>
        <a:off x="0" y="5591407"/>
        <a:ext cx="9144000" cy="505225"/>
      </dsp:txXfrm>
    </dsp:sp>
    <dsp:sp modelId="{12C12BCC-10D7-427E-9B9C-A52CD6BDA0B0}">
      <dsp:nvSpPr>
        <dsp:cNvPr id="0" name=""/>
        <dsp:cNvSpPr/>
      </dsp:nvSpPr>
      <dsp:spPr>
        <a:xfrm rot="10800000">
          <a:off x="0" y="3347549"/>
          <a:ext cx="9144000" cy="1689209"/>
        </a:xfrm>
        <a:prstGeom prst="upArrow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latin typeface="PT Serif" charset="0"/>
              <a:ea typeface="PT Serif" charset="0"/>
              <a:cs typeface="PT Serif" charset="0"/>
            </a:rPr>
            <a:t>Admitted to other wards (n = 836,816)</a:t>
          </a:r>
          <a:endParaRPr lang="th-TH" sz="2200" kern="1200" dirty="0">
            <a:latin typeface="PT Serif" charset="0"/>
            <a:ea typeface="PT Serif" charset="0"/>
            <a:cs typeface="PT Serif" charset="0"/>
          </a:endParaRPr>
        </a:p>
      </dsp:txBody>
      <dsp:txXfrm rot="-10800000">
        <a:off x="0" y="3347549"/>
        <a:ext cx="9144000" cy="592912"/>
      </dsp:txXfrm>
    </dsp:sp>
    <dsp:sp modelId="{2DA0CCA7-EC23-4C65-A972-8969A438947A}">
      <dsp:nvSpPr>
        <dsp:cNvPr id="0" name=""/>
        <dsp:cNvSpPr/>
      </dsp:nvSpPr>
      <dsp:spPr>
        <a:xfrm>
          <a:off x="0" y="3940461"/>
          <a:ext cx="9144000" cy="505073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27940" rIns="156464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i="0" kern="1200" dirty="0" smtClean="0">
              <a:latin typeface="PT Serif" charset="0"/>
              <a:ea typeface="PT Serif" charset="0"/>
              <a:cs typeface="PT Serif" charset="0"/>
            </a:rPr>
            <a:t>1,673,085</a:t>
          </a:r>
          <a:endParaRPr lang="th-TH" sz="2200" b="1" i="0" kern="1200" dirty="0">
            <a:latin typeface="PT Serif" charset="0"/>
            <a:ea typeface="PT Serif" charset="0"/>
            <a:cs typeface="PT Serif" charset="0"/>
          </a:endParaRPr>
        </a:p>
      </dsp:txBody>
      <dsp:txXfrm>
        <a:off x="0" y="3940461"/>
        <a:ext cx="9144000" cy="505073"/>
      </dsp:txXfrm>
    </dsp:sp>
    <dsp:sp modelId="{38A5EAF9-D540-4502-81CD-54CA98C8CAF4}">
      <dsp:nvSpPr>
        <dsp:cNvPr id="0" name=""/>
        <dsp:cNvSpPr/>
      </dsp:nvSpPr>
      <dsp:spPr>
        <a:xfrm rot="10800000">
          <a:off x="0" y="1674815"/>
          <a:ext cx="9144000" cy="1689209"/>
        </a:xfrm>
        <a:prstGeom prst="upArrow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latin typeface="PT Serif" charset="0"/>
              <a:ea typeface="PT Serif" charset="0"/>
              <a:cs typeface="PT Serif" charset="0"/>
            </a:rPr>
            <a:t>Missing age,  age &lt; 15 or age &gt; 70 (n = 2,531,341)</a:t>
          </a:r>
          <a:endParaRPr lang="th-TH" sz="2200" kern="1200" dirty="0">
            <a:latin typeface="PT Serif" charset="0"/>
            <a:ea typeface="PT Serif" charset="0"/>
            <a:cs typeface="PT Serif" charset="0"/>
          </a:endParaRPr>
        </a:p>
      </dsp:txBody>
      <dsp:txXfrm rot="-10800000">
        <a:off x="0" y="1674815"/>
        <a:ext cx="9144000" cy="592912"/>
      </dsp:txXfrm>
    </dsp:sp>
    <dsp:sp modelId="{C63767E9-ADBB-4B7F-9535-E1465242A788}">
      <dsp:nvSpPr>
        <dsp:cNvPr id="0" name=""/>
        <dsp:cNvSpPr/>
      </dsp:nvSpPr>
      <dsp:spPr>
        <a:xfrm>
          <a:off x="0" y="2267727"/>
          <a:ext cx="9144000" cy="505073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27940" rIns="156464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>
              <a:latin typeface="PT Serif" charset="0"/>
              <a:ea typeface="PT Serif" charset="0"/>
              <a:cs typeface="PT Serif" charset="0"/>
            </a:rPr>
            <a:t>2,509,901</a:t>
          </a:r>
          <a:endParaRPr lang="th-TH" sz="2200" b="1" kern="1200" dirty="0">
            <a:latin typeface="PT Serif" charset="0"/>
            <a:ea typeface="PT Serif" charset="0"/>
            <a:cs typeface="PT Serif" charset="0"/>
          </a:endParaRPr>
        </a:p>
      </dsp:txBody>
      <dsp:txXfrm>
        <a:off x="0" y="2267727"/>
        <a:ext cx="9144000" cy="505073"/>
      </dsp:txXfrm>
    </dsp:sp>
    <dsp:sp modelId="{9CF07AC7-86C0-4196-8511-65A0F4AE5536}">
      <dsp:nvSpPr>
        <dsp:cNvPr id="0" name=""/>
        <dsp:cNvSpPr/>
      </dsp:nvSpPr>
      <dsp:spPr>
        <a:xfrm rot="10800000">
          <a:off x="0" y="2080"/>
          <a:ext cx="9144000" cy="1689209"/>
        </a:xfrm>
        <a:prstGeom prst="upArrow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latin typeface="PT Serif" charset="0"/>
              <a:ea typeface="PT Serif" charset="0"/>
              <a:cs typeface="PT Serif" charset="0"/>
            </a:rPr>
            <a:t>Admission records during Oct 1, 2014 to Sept 30, 2015 were screened</a:t>
          </a:r>
          <a:endParaRPr lang="th-TH" sz="2200" kern="1200" dirty="0">
            <a:latin typeface="PT Serif" charset="0"/>
            <a:ea typeface="PT Serif" charset="0"/>
            <a:cs typeface="PT Serif" charset="0"/>
          </a:endParaRPr>
        </a:p>
      </dsp:txBody>
      <dsp:txXfrm rot="-10800000">
        <a:off x="0" y="2080"/>
        <a:ext cx="9144000" cy="592912"/>
      </dsp:txXfrm>
    </dsp:sp>
    <dsp:sp modelId="{937C04F3-5B97-4521-A968-F5C6BF0F1D78}">
      <dsp:nvSpPr>
        <dsp:cNvPr id="0" name=""/>
        <dsp:cNvSpPr/>
      </dsp:nvSpPr>
      <dsp:spPr>
        <a:xfrm>
          <a:off x="0" y="594993"/>
          <a:ext cx="9144000" cy="505073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27940" rIns="156464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>
              <a:latin typeface="PT Serif" charset="0"/>
              <a:ea typeface="PT Serif" charset="0"/>
              <a:cs typeface="PT Serif" charset="0"/>
            </a:rPr>
            <a:t>5,041,242</a:t>
          </a:r>
          <a:endParaRPr lang="th-TH" sz="2200" b="1" kern="1200" dirty="0">
            <a:latin typeface="PT Serif" charset="0"/>
            <a:ea typeface="PT Serif" charset="0"/>
            <a:cs typeface="PT Serif" charset="0"/>
          </a:endParaRPr>
        </a:p>
      </dsp:txBody>
      <dsp:txXfrm>
        <a:off x="0" y="594993"/>
        <a:ext cx="9144000" cy="50507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B86041-EF1E-492B-BB48-A57468C7228B}">
      <dsp:nvSpPr>
        <dsp:cNvPr id="0" name=""/>
        <dsp:cNvSpPr/>
      </dsp:nvSpPr>
      <dsp:spPr>
        <a:xfrm>
          <a:off x="0" y="5891919"/>
          <a:ext cx="9144000" cy="96608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latin typeface="PT Serif" charset="0"/>
              <a:ea typeface="PT Serif" charset="0"/>
              <a:cs typeface="PT Serif" charset="0"/>
            </a:rPr>
            <a:t>Exclude due to diseases in exclusion criteria (n= 7535)</a:t>
          </a:r>
          <a:endParaRPr lang="th-TH" sz="2200" kern="1200" dirty="0">
            <a:latin typeface="PT Serif" charset="0"/>
            <a:ea typeface="PT Serif" charset="0"/>
            <a:cs typeface="PT Serif" charset="0"/>
          </a:endParaRPr>
        </a:p>
      </dsp:txBody>
      <dsp:txXfrm>
        <a:off x="0" y="5891919"/>
        <a:ext cx="9144000" cy="521683"/>
      </dsp:txXfrm>
    </dsp:sp>
    <dsp:sp modelId="{0C9FE306-1EF2-4309-A12F-0837EFE2BCB2}">
      <dsp:nvSpPr>
        <dsp:cNvPr id="0" name=""/>
        <dsp:cNvSpPr/>
      </dsp:nvSpPr>
      <dsp:spPr>
        <a:xfrm>
          <a:off x="0" y="6391003"/>
          <a:ext cx="9144000" cy="444397"/>
        </a:xfrm>
        <a:prstGeom prst="rect">
          <a:avLst/>
        </a:prstGeom>
        <a:solidFill>
          <a:schemeClr val="accent1">
            <a:lumMod val="40000"/>
            <a:lumOff val="60000"/>
            <a:alpha val="9000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27940" rIns="156464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>
              <a:latin typeface="PT Serif" charset="0"/>
              <a:ea typeface="PT Serif" charset="0"/>
              <a:cs typeface="PT Serif" charset="0"/>
            </a:rPr>
            <a:t>118,324</a:t>
          </a:r>
          <a:r>
            <a:rPr lang="en-US" sz="2200" kern="1200" dirty="0" smtClean="0">
              <a:latin typeface="PT Serif" charset="0"/>
              <a:ea typeface="PT Serif" charset="0"/>
              <a:cs typeface="PT Serif" charset="0"/>
            </a:rPr>
            <a:t> records were analyzed.</a:t>
          </a:r>
          <a:endParaRPr lang="th-TH" sz="2200" kern="1200" dirty="0">
            <a:latin typeface="PT Serif" charset="0"/>
            <a:ea typeface="PT Serif" charset="0"/>
            <a:cs typeface="PT Serif" charset="0"/>
          </a:endParaRPr>
        </a:p>
      </dsp:txBody>
      <dsp:txXfrm>
        <a:off x="0" y="6391003"/>
        <a:ext cx="9144000" cy="444397"/>
      </dsp:txXfrm>
    </dsp:sp>
    <dsp:sp modelId="{7D61E008-ADDF-4D24-AEE7-9CB6FDA64724}">
      <dsp:nvSpPr>
        <dsp:cNvPr id="0" name=""/>
        <dsp:cNvSpPr/>
      </dsp:nvSpPr>
      <dsp:spPr>
        <a:xfrm rot="10800000">
          <a:off x="0" y="4417300"/>
          <a:ext cx="9144000" cy="1485831"/>
        </a:xfrm>
        <a:prstGeom prst="upArrow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latin typeface="PT Serif" charset="0"/>
              <a:ea typeface="PT Serif" charset="0"/>
              <a:cs typeface="PT Serif" charset="0"/>
            </a:rPr>
            <a:t>Discharge by referral (n=127)</a:t>
          </a:r>
          <a:endParaRPr lang="th-TH" sz="2200" kern="1200" dirty="0">
            <a:latin typeface="PT Serif" charset="0"/>
            <a:ea typeface="PT Serif" charset="0"/>
            <a:cs typeface="PT Serif" charset="0"/>
          </a:endParaRPr>
        </a:p>
      </dsp:txBody>
      <dsp:txXfrm rot="-10800000">
        <a:off x="0" y="4417300"/>
        <a:ext cx="9144000" cy="521527"/>
      </dsp:txXfrm>
    </dsp:sp>
    <dsp:sp modelId="{5D32BD1A-64E2-463B-AA89-70144155C174}">
      <dsp:nvSpPr>
        <dsp:cNvPr id="0" name=""/>
        <dsp:cNvSpPr/>
      </dsp:nvSpPr>
      <dsp:spPr>
        <a:xfrm>
          <a:off x="0" y="4948179"/>
          <a:ext cx="9144000" cy="444263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27940" rIns="156464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>
              <a:latin typeface="PT Serif" charset="0"/>
              <a:ea typeface="PT Serif" charset="0"/>
              <a:cs typeface="PT Serif" charset="0"/>
            </a:rPr>
            <a:t>125,859</a:t>
          </a:r>
          <a:endParaRPr lang="th-TH" sz="2200" b="1" kern="1200" dirty="0">
            <a:latin typeface="PT Serif" charset="0"/>
            <a:ea typeface="PT Serif" charset="0"/>
            <a:cs typeface="PT Serif" charset="0"/>
          </a:endParaRPr>
        </a:p>
      </dsp:txBody>
      <dsp:txXfrm>
        <a:off x="0" y="4948179"/>
        <a:ext cx="9144000" cy="444263"/>
      </dsp:txXfrm>
    </dsp:sp>
    <dsp:sp modelId="{12C12BCC-10D7-427E-9B9C-A52CD6BDA0B0}">
      <dsp:nvSpPr>
        <dsp:cNvPr id="0" name=""/>
        <dsp:cNvSpPr/>
      </dsp:nvSpPr>
      <dsp:spPr>
        <a:xfrm rot="10800000">
          <a:off x="0" y="2945959"/>
          <a:ext cx="9144000" cy="1485831"/>
        </a:xfrm>
        <a:prstGeom prst="upArrow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latin typeface="PT Serif" charset="0"/>
              <a:ea typeface="PT Serif" charset="0"/>
              <a:cs typeface="PT Serif" charset="0"/>
            </a:rPr>
            <a:t>Outliner data or suspected missing data (n = 3,716)</a:t>
          </a:r>
          <a:endParaRPr lang="th-TH" sz="2200" kern="1200" dirty="0">
            <a:latin typeface="PT Serif" charset="0"/>
            <a:ea typeface="PT Serif" charset="0"/>
            <a:cs typeface="PT Serif" charset="0"/>
          </a:endParaRPr>
        </a:p>
      </dsp:txBody>
      <dsp:txXfrm rot="-10800000">
        <a:off x="0" y="2945959"/>
        <a:ext cx="9144000" cy="521527"/>
      </dsp:txXfrm>
    </dsp:sp>
    <dsp:sp modelId="{2DA0CCA7-EC23-4C65-A972-8969A438947A}">
      <dsp:nvSpPr>
        <dsp:cNvPr id="0" name=""/>
        <dsp:cNvSpPr/>
      </dsp:nvSpPr>
      <dsp:spPr>
        <a:xfrm>
          <a:off x="0" y="3467486"/>
          <a:ext cx="9144000" cy="444263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27940" rIns="156464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>
              <a:latin typeface="PT Serif" charset="0"/>
              <a:ea typeface="PT Serif" charset="0"/>
              <a:cs typeface="PT Serif" charset="0"/>
            </a:rPr>
            <a:t>125,986</a:t>
          </a:r>
          <a:endParaRPr lang="th-TH" sz="2200" b="1" kern="1200" dirty="0">
            <a:latin typeface="PT Serif" charset="0"/>
            <a:ea typeface="PT Serif" charset="0"/>
            <a:cs typeface="PT Serif" charset="0"/>
          </a:endParaRPr>
        </a:p>
      </dsp:txBody>
      <dsp:txXfrm>
        <a:off x="0" y="3467486"/>
        <a:ext cx="9144000" cy="444263"/>
      </dsp:txXfrm>
    </dsp:sp>
    <dsp:sp modelId="{38A5EAF9-D540-4502-81CD-54CA98C8CAF4}">
      <dsp:nvSpPr>
        <dsp:cNvPr id="0" name=""/>
        <dsp:cNvSpPr/>
      </dsp:nvSpPr>
      <dsp:spPr>
        <a:xfrm rot="10800000">
          <a:off x="0" y="1474619"/>
          <a:ext cx="9144000" cy="1485831"/>
        </a:xfrm>
        <a:prstGeom prst="upArrow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latin typeface="PT Serif" charset="0"/>
              <a:ea typeface="PT Serif" charset="0"/>
              <a:cs typeface="PT Serif" charset="0"/>
            </a:rPr>
            <a:t>Missing  weight or height  (n=146,160)</a:t>
          </a:r>
          <a:endParaRPr lang="th-TH" sz="2200" kern="1200" dirty="0">
            <a:latin typeface="PT Serif" charset="0"/>
            <a:ea typeface="PT Serif" charset="0"/>
            <a:cs typeface="PT Serif" charset="0"/>
          </a:endParaRPr>
        </a:p>
      </dsp:txBody>
      <dsp:txXfrm rot="-10800000">
        <a:off x="0" y="1474619"/>
        <a:ext cx="9144000" cy="521527"/>
      </dsp:txXfrm>
    </dsp:sp>
    <dsp:sp modelId="{C63767E9-ADBB-4B7F-9535-E1465242A788}">
      <dsp:nvSpPr>
        <dsp:cNvPr id="0" name=""/>
        <dsp:cNvSpPr/>
      </dsp:nvSpPr>
      <dsp:spPr>
        <a:xfrm>
          <a:off x="0" y="1996146"/>
          <a:ext cx="9144000" cy="444263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27940" rIns="156464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>
              <a:latin typeface="PT Serif" charset="0"/>
              <a:ea typeface="PT Serif" charset="0"/>
              <a:cs typeface="PT Serif" charset="0"/>
            </a:rPr>
            <a:t>129,702</a:t>
          </a:r>
          <a:endParaRPr lang="th-TH" sz="2200" b="1" kern="1200" dirty="0">
            <a:latin typeface="PT Serif" charset="0"/>
            <a:ea typeface="PT Serif" charset="0"/>
            <a:cs typeface="PT Serif" charset="0"/>
          </a:endParaRPr>
        </a:p>
      </dsp:txBody>
      <dsp:txXfrm>
        <a:off x="0" y="1996146"/>
        <a:ext cx="9144000" cy="444263"/>
      </dsp:txXfrm>
    </dsp:sp>
    <dsp:sp modelId="{9CF07AC7-86C0-4196-8511-65A0F4AE5536}">
      <dsp:nvSpPr>
        <dsp:cNvPr id="0" name=""/>
        <dsp:cNvSpPr/>
      </dsp:nvSpPr>
      <dsp:spPr>
        <a:xfrm rot="10800000">
          <a:off x="0" y="3278"/>
          <a:ext cx="9144000" cy="1485831"/>
        </a:xfrm>
        <a:prstGeom prst="upArrow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latin typeface="PT Serif" charset="0"/>
              <a:ea typeface="PT Serif" charset="0"/>
              <a:cs typeface="PT Serif" charset="0"/>
            </a:rPr>
            <a:t>Met inclusion criteria</a:t>
          </a:r>
          <a:endParaRPr lang="th-TH" sz="2200" kern="1200" dirty="0">
            <a:latin typeface="PT Serif" charset="0"/>
            <a:ea typeface="PT Serif" charset="0"/>
            <a:cs typeface="PT Serif" charset="0"/>
          </a:endParaRPr>
        </a:p>
      </dsp:txBody>
      <dsp:txXfrm rot="-10800000">
        <a:off x="0" y="3278"/>
        <a:ext cx="9144000" cy="521527"/>
      </dsp:txXfrm>
    </dsp:sp>
    <dsp:sp modelId="{937C04F3-5B97-4521-A968-F5C6BF0F1D78}">
      <dsp:nvSpPr>
        <dsp:cNvPr id="0" name=""/>
        <dsp:cNvSpPr/>
      </dsp:nvSpPr>
      <dsp:spPr>
        <a:xfrm>
          <a:off x="0" y="524805"/>
          <a:ext cx="9144000" cy="444263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27940" rIns="156464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>
              <a:latin typeface="PT Serif" charset="0"/>
              <a:ea typeface="PT Serif" charset="0"/>
              <a:cs typeface="PT Serif" charset="0"/>
            </a:rPr>
            <a:t>275,862</a:t>
          </a:r>
          <a:endParaRPr lang="th-TH" sz="2200" b="1" kern="1200" dirty="0">
            <a:latin typeface="PT Serif" charset="0"/>
            <a:ea typeface="PT Serif" charset="0"/>
            <a:cs typeface="PT Serif" charset="0"/>
          </a:endParaRPr>
        </a:p>
      </dsp:txBody>
      <dsp:txXfrm>
        <a:off x="0" y="524805"/>
        <a:ext cx="9144000" cy="4442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ADD1F3-DD4F-4581-AF57-A8D8C01BB91E}" type="datetimeFigureOut">
              <a:rPr lang="th-TH" smtClean="0"/>
              <a:pPr/>
              <a:t>17/08/60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089492-7D8E-49DB-958B-28D6FCD56D6E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410655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089492-7D8E-49DB-958B-28D6FCD56D6E}" type="slidenum">
              <a:rPr lang="th-TH" smtClean="0"/>
              <a:pPr/>
              <a:t>9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891E-5636-48DB-91B1-3E42ECC38285}" type="datetimeFigureOut">
              <a:rPr lang="th-TH" smtClean="0"/>
              <a:pPr/>
              <a:t>17/08/60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74652-1D3E-423D-8468-5DE28394BB2E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9066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891E-5636-48DB-91B1-3E42ECC38285}" type="datetimeFigureOut">
              <a:rPr lang="th-TH" smtClean="0"/>
              <a:pPr/>
              <a:t>17/08/60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74652-1D3E-423D-8468-5DE28394BB2E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06000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891E-5636-48DB-91B1-3E42ECC38285}" type="datetimeFigureOut">
              <a:rPr lang="th-TH" smtClean="0"/>
              <a:pPr/>
              <a:t>17/08/60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74652-1D3E-423D-8468-5DE28394BB2E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404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891E-5636-48DB-91B1-3E42ECC38285}" type="datetimeFigureOut">
              <a:rPr lang="th-TH" smtClean="0"/>
              <a:pPr/>
              <a:t>17/08/60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74652-1D3E-423D-8468-5DE28394BB2E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60217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891E-5636-48DB-91B1-3E42ECC38285}" type="datetimeFigureOut">
              <a:rPr lang="th-TH" smtClean="0"/>
              <a:pPr/>
              <a:t>17/08/60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74652-1D3E-423D-8468-5DE28394BB2E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414037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891E-5636-48DB-91B1-3E42ECC38285}" type="datetimeFigureOut">
              <a:rPr lang="th-TH" smtClean="0"/>
              <a:pPr/>
              <a:t>17/08/60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74652-1D3E-423D-8468-5DE28394BB2E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102206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891E-5636-48DB-91B1-3E42ECC38285}" type="datetimeFigureOut">
              <a:rPr lang="th-TH" smtClean="0"/>
              <a:pPr/>
              <a:t>17/08/60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74652-1D3E-423D-8468-5DE28394BB2E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41962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891E-5636-48DB-91B1-3E42ECC38285}" type="datetimeFigureOut">
              <a:rPr lang="th-TH" smtClean="0"/>
              <a:pPr/>
              <a:t>17/08/60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74652-1D3E-423D-8468-5DE28394BB2E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34065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891E-5636-48DB-91B1-3E42ECC38285}" type="datetimeFigureOut">
              <a:rPr lang="th-TH" smtClean="0"/>
              <a:pPr/>
              <a:t>17/08/60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74652-1D3E-423D-8468-5DE28394BB2E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18890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891E-5636-48DB-91B1-3E42ECC38285}" type="datetimeFigureOut">
              <a:rPr lang="th-TH" smtClean="0"/>
              <a:pPr/>
              <a:t>17/08/60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74652-1D3E-423D-8468-5DE28394BB2E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92273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891E-5636-48DB-91B1-3E42ECC38285}" type="datetimeFigureOut">
              <a:rPr lang="th-TH" smtClean="0"/>
              <a:pPr/>
              <a:t>17/08/60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74652-1D3E-423D-8468-5DE28394BB2E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67342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C3891E-5636-48DB-91B1-3E42ECC38285}" type="datetimeFigureOut">
              <a:rPr lang="th-TH" smtClean="0"/>
              <a:pPr/>
              <a:t>17/08/60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674652-1D3E-423D-8468-5DE28394BB2E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71354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i="0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PT Serif" charset="0"/>
          <a:ea typeface="PT Serif" charset="0"/>
          <a:cs typeface="PT Serif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b="0" i="0" kern="1200">
          <a:solidFill>
            <a:schemeClr val="bg1"/>
          </a:solidFill>
          <a:latin typeface="PT Serif" charset="0"/>
          <a:ea typeface="PT Serif" charset="0"/>
          <a:cs typeface="PT Serif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200" b="0" i="0" kern="1200">
          <a:solidFill>
            <a:schemeClr val="bg1"/>
          </a:solidFill>
          <a:latin typeface="PT Serif" charset="0"/>
          <a:ea typeface="PT Serif" charset="0"/>
          <a:cs typeface="PT Serif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b="0" i="0" kern="1200">
          <a:solidFill>
            <a:schemeClr val="bg1"/>
          </a:solidFill>
          <a:latin typeface="PT Serif" charset="0"/>
          <a:ea typeface="PT Serif" charset="0"/>
          <a:cs typeface="PT Serif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200" b="0" i="0" kern="1200">
          <a:solidFill>
            <a:schemeClr val="bg1"/>
          </a:solidFill>
          <a:latin typeface="PT Serif" charset="0"/>
          <a:ea typeface="PT Serif" charset="0"/>
          <a:cs typeface="PT Serif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3200" b="0" i="0" kern="1200">
          <a:solidFill>
            <a:schemeClr val="bg1"/>
          </a:solidFill>
          <a:latin typeface="PT Serif" charset="0"/>
          <a:ea typeface="PT Serif" charset="0"/>
          <a:cs typeface="PT Serif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1412776"/>
            <a:ext cx="7772400" cy="1470025"/>
          </a:xfrm>
        </p:spPr>
        <p:txBody>
          <a:bodyPr>
            <a:noAutofit/>
          </a:bodyPr>
          <a:lstStyle/>
          <a:p>
            <a:r>
              <a:rPr lang="en-US" sz="4000" dirty="0" smtClean="0"/>
              <a:t>Malnutrition and Mortality in </a:t>
            </a:r>
            <a:r>
              <a:rPr lang="en-US" sz="4000" dirty="0"/>
              <a:t>H</a:t>
            </a:r>
            <a:r>
              <a:rPr lang="en-US" sz="4000" dirty="0" smtClean="0"/>
              <a:t>ospitalized Patients;</a:t>
            </a:r>
            <a:br>
              <a:rPr lang="en-US" sz="4000" dirty="0" smtClean="0"/>
            </a:br>
            <a:r>
              <a:rPr lang="en-US" sz="4000" dirty="0" smtClean="0"/>
              <a:t>a Thai National Data Analysis</a:t>
            </a:r>
            <a:endParaRPr lang="th-TH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3848" y="3499247"/>
            <a:ext cx="5688632" cy="2139553"/>
          </a:xfrm>
        </p:spPr>
        <p:txBody>
          <a:bodyPr>
            <a:normAutofit fontScale="92500" lnSpcReduction="10000"/>
          </a:bodyPr>
          <a:lstStyle/>
          <a:p>
            <a:r>
              <a:rPr lang="th-TH" b="1" dirty="0" smtClean="0">
                <a:solidFill>
                  <a:schemeClr val="bg1"/>
                </a:solidFill>
                <a:latin typeface="TH SarabunPSK" charset="0"/>
                <a:ea typeface="TH SarabunPSK" charset="0"/>
                <a:cs typeface="TH SarabunPSK" charset="0"/>
              </a:rPr>
              <a:t>นายแพทย์ อุปถัมภ์ ศุภสิน</a:t>
            </a:r>
            <a:r>
              <a:rPr lang="th-TH" b="1" dirty="0" err="1" smtClean="0">
                <a:solidFill>
                  <a:schemeClr val="bg1"/>
                </a:solidFill>
                <a:latin typeface="TH SarabunPSK" charset="0"/>
                <a:ea typeface="TH SarabunPSK" charset="0"/>
                <a:cs typeface="TH SarabunPSK" charset="0"/>
              </a:rPr>
              <a:t>ธ์ุ</a:t>
            </a:r>
            <a:endParaRPr lang="th-TH" b="1" dirty="0" smtClean="0">
              <a:solidFill>
                <a:schemeClr val="bg1"/>
              </a:solidFill>
              <a:latin typeface="TH SarabunPSK" charset="0"/>
              <a:ea typeface="TH SarabunPSK" charset="0"/>
              <a:cs typeface="TH SarabunPSK" charset="0"/>
            </a:endParaRPr>
          </a:p>
          <a:p>
            <a:r>
              <a:rPr lang="th-TH" b="1" dirty="0" smtClean="0">
                <a:solidFill>
                  <a:schemeClr val="bg1"/>
                </a:solidFill>
                <a:latin typeface="TH SarabunPSK" charset="0"/>
                <a:ea typeface="TH SarabunPSK" charset="0"/>
                <a:cs typeface="TH SarabunPSK" charset="0"/>
              </a:rPr>
              <a:t>สมาคมผู้ให้อาหารทางหลอดเลือดดำ</a:t>
            </a:r>
          </a:p>
          <a:p>
            <a:r>
              <a:rPr lang="th-TH" b="1" dirty="0" smtClean="0">
                <a:solidFill>
                  <a:schemeClr val="bg1"/>
                </a:solidFill>
                <a:latin typeface="TH SarabunPSK" charset="0"/>
                <a:ea typeface="TH SarabunPSK" charset="0"/>
                <a:cs typeface="TH SarabunPSK" charset="0"/>
              </a:rPr>
              <a:t>และ</a:t>
            </a:r>
          </a:p>
          <a:p>
            <a:r>
              <a:rPr lang="th-TH" b="1" dirty="0" smtClean="0">
                <a:solidFill>
                  <a:schemeClr val="bg1"/>
                </a:solidFill>
                <a:latin typeface="TH SarabunPSK" charset="0"/>
                <a:ea typeface="TH SarabunPSK" charset="0"/>
                <a:cs typeface="TH SarabunPSK" charset="0"/>
              </a:rPr>
              <a:t>ทางเดินอาหารแห่งประเทศไทย</a:t>
            </a:r>
            <a:endParaRPr lang="en-US" b="1" dirty="0">
              <a:solidFill>
                <a:schemeClr val="bg1"/>
              </a:solidFill>
              <a:latin typeface="TH SarabunPSK" charset="0"/>
              <a:ea typeface="TH SarabunPSK" charset="0"/>
              <a:cs typeface="TH SarabunPSK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3520380"/>
            <a:ext cx="2159000" cy="215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53305372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00488531"/>
              </p:ext>
            </p:extLst>
          </p:nvPr>
        </p:nvGraphicFramePr>
        <p:xfrm>
          <a:off x="407103" y="1103045"/>
          <a:ext cx="8280921" cy="5093765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364697"/>
                <a:gridCol w="1972928"/>
                <a:gridCol w="1971648"/>
                <a:gridCol w="1971648"/>
              </a:tblGrid>
              <a:tr h="8857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Total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(n=118,324)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BMI &lt;18.5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(n=24,949)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BMI ≥18.5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(n=93,375)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</a:tr>
              <a:tr h="420797">
                <a:tc>
                  <a:txBody>
                    <a:bodyPr/>
                    <a:lstStyle/>
                    <a:p>
                      <a:pPr marL="0" marR="0" indent="1270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bg1"/>
                          </a:solidFill>
                          <a:latin typeface="PT Serif" charset="0"/>
                          <a:ea typeface="PT Serif" charset="0"/>
                          <a:cs typeface="PT Serif" charset="0"/>
                        </a:rPr>
                        <a:t>Male,</a:t>
                      </a:r>
                      <a:r>
                        <a:rPr lang="en-US" sz="1800" b="1" baseline="0" dirty="0" smtClean="0">
                          <a:solidFill>
                            <a:schemeClr val="bg1"/>
                          </a:solidFill>
                          <a:latin typeface="PT Serif" charset="0"/>
                          <a:ea typeface="PT Serif" charset="0"/>
                          <a:cs typeface="PT Serif" charset="0"/>
                        </a:rPr>
                        <a:t> N</a:t>
                      </a:r>
                      <a:r>
                        <a:rPr lang="en-US" sz="1800" b="1" dirty="0" smtClean="0">
                          <a:solidFill>
                            <a:schemeClr val="bg1"/>
                          </a:solidFill>
                          <a:latin typeface="PT Serif" charset="0"/>
                          <a:ea typeface="PT Serif" charset="0"/>
                          <a:cs typeface="PT Serif" charset="0"/>
                        </a:rPr>
                        <a:t>(%)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PT Serif" charset="0"/>
                          <a:ea typeface="PT Serif" charset="0"/>
                          <a:cs typeface="PT Serif" charset="0"/>
                        </a:rPr>
                        <a:t>66072 (55.8%)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PT Serif" charset="0"/>
                          <a:ea typeface="PT Serif" charset="0"/>
                          <a:cs typeface="PT Serif" charset="0"/>
                        </a:rPr>
                        <a:t>15970 (64%)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PT Serif" charset="0"/>
                          <a:ea typeface="PT Serif" charset="0"/>
                          <a:cs typeface="PT Serif" charset="0"/>
                        </a:rPr>
                        <a:t>50102 (53.7%)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</a:tr>
              <a:tr h="4207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PT Serif" charset="0"/>
                          <a:ea typeface="PT Serif" charset="0"/>
                          <a:cs typeface="PT Serif" charset="0"/>
                        </a:rPr>
                        <a:t>Age; Mean ± SD.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PT Serif" charset="0"/>
                          <a:ea typeface="PT Serif" charset="0"/>
                          <a:cs typeface="PT Serif" charset="0"/>
                        </a:rPr>
                        <a:t>50.77 ± 13.73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PT Serif" charset="0"/>
                          <a:ea typeface="PT Serif" charset="0"/>
                          <a:cs typeface="PT Serif" charset="0"/>
                        </a:rPr>
                        <a:t>49.7 ± 14.72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PT Serif" charset="0"/>
                          <a:ea typeface="PT Serif" charset="0"/>
                          <a:cs typeface="PT Serif" charset="0"/>
                        </a:rPr>
                        <a:t>51.06 ± 13.43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4207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chemeClr val="bg1"/>
                          </a:solidFill>
                          <a:latin typeface="PT Serif" charset="0"/>
                          <a:ea typeface="PT Serif" charset="0"/>
                          <a:cs typeface="PT Serif" charset="0"/>
                        </a:rPr>
                        <a:t>Coverage type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PT Serif" charset="0"/>
                          <a:ea typeface="PT Serif" charset="0"/>
                          <a:cs typeface="PT Serif" charset="0"/>
                        </a:rPr>
                        <a:t>; n(%)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b="1" dirty="0">
                        <a:solidFill>
                          <a:schemeClr val="bg1"/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b="1" dirty="0">
                        <a:solidFill>
                          <a:schemeClr val="bg1"/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b="1" dirty="0">
                        <a:solidFill>
                          <a:schemeClr val="bg1"/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</a:tr>
              <a:tr h="420797"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PT Serif" charset="0"/>
                          <a:ea typeface="PT Serif" charset="0"/>
                          <a:cs typeface="PT Serif" charset="0"/>
                        </a:rPr>
                        <a:t>Universal</a:t>
                      </a:r>
                      <a:r>
                        <a:rPr lang="en-US" sz="1800" baseline="0" dirty="0" smtClean="0">
                          <a:latin typeface="PT Serif" charset="0"/>
                          <a:ea typeface="PT Serif" charset="0"/>
                          <a:cs typeface="PT Serif" charset="0"/>
                        </a:rPr>
                        <a:t> coverage</a:t>
                      </a:r>
                      <a:endParaRPr lang="en-US" sz="1800" dirty="0"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93781 (79.3%)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20828 (83.5%)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72953 (78.1%)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20797"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PT Serif" charset="0"/>
                          <a:ea typeface="PT Serif" charset="0"/>
                          <a:cs typeface="PT Serif" charset="0"/>
                        </a:rPr>
                        <a:t>Social</a:t>
                      </a:r>
                      <a:r>
                        <a:rPr lang="en-US" sz="1800" baseline="0" dirty="0" smtClean="0">
                          <a:latin typeface="PT Serif" charset="0"/>
                          <a:ea typeface="PT Serif" charset="0"/>
                          <a:cs typeface="PT Serif" charset="0"/>
                        </a:rPr>
                        <a:t> security</a:t>
                      </a:r>
                      <a:endParaRPr lang="en-US" sz="1800" dirty="0"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7075 (6%)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1377 (5.5%)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5698 (6.1%)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20797"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PT Serif" charset="0"/>
                          <a:ea typeface="PT Serif" charset="0"/>
                          <a:cs typeface="PT Serif" charset="0"/>
                        </a:rPr>
                        <a:t>Government</a:t>
                      </a:r>
                      <a:endParaRPr lang="en-US" sz="1800" dirty="0"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PT Serif" charset="0"/>
                          <a:ea typeface="PT Serif" charset="0"/>
                          <a:cs typeface="PT Serif" charset="0"/>
                        </a:rPr>
                        <a:t>10260 (8.7%)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1357 (5.4%)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8903 (9.5%)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20797"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PT Serif" charset="0"/>
                          <a:ea typeface="PT Serif" charset="0"/>
                          <a:cs typeface="PT Serif" charset="0"/>
                        </a:rPr>
                        <a:t>Other</a:t>
                      </a:r>
                      <a:endParaRPr lang="en-US" sz="1800" dirty="0"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PT Serif" charset="0"/>
                          <a:ea typeface="PT Serif" charset="0"/>
                          <a:cs typeface="PT Serif" charset="0"/>
                        </a:rPr>
                        <a:t>7208 (6.1%)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1387 (5.6%)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5821 (6.2%)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207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PT Serif" charset="0"/>
                          <a:ea typeface="PT Serif" charset="0"/>
                          <a:cs typeface="PT Serif" charset="0"/>
                        </a:rPr>
                        <a:t>Ward; n(%)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b="1" dirty="0">
                        <a:solidFill>
                          <a:schemeClr val="bg1"/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b="1" dirty="0">
                        <a:solidFill>
                          <a:schemeClr val="bg1"/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b="1" dirty="0">
                        <a:solidFill>
                          <a:schemeClr val="bg1"/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420797"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Surgery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27641 (23.4%)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3749 (15%)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23892 (25.6%)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20797"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Medical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PT Serif" charset="0"/>
                          <a:ea typeface="PT Serif" charset="0"/>
                          <a:cs typeface="PT Serif" charset="0"/>
                        </a:rPr>
                        <a:t>90683 (76.6%)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PT Serif" charset="0"/>
                          <a:ea typeface="PT Serif" charset="0"/>
                          <a:cs typeface="PT Serif" charset="0"/>
                        </a:rPr>
                        <a:t>21200 (85%)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69483 (74.4%)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772400" cy="914400"/>
          </a:xfrm>
        </p:spPr>
        <p:txBody>
          <a:bodyPr>
            <a:normAutofit/>
          </a:bodyPr>
          <a:lstStyle/>
          <a:p>
            <a:r>
              <a:rPr lang="en-US" dirty="0" smtClean="0"/>
              <a:t>Baseline Characteristic (1)</a:t>
            </a:r>
            <a:endParaRPr lang="th-TH" dirty="0"/>
          </a:p>
        </p:txBody>
      </p:sp>
      <p:sp>
        <p:nvSpPr>
          <p:cNvPr id="3" name="Rectangle 2"/>
          <p:cNvSpPr/>
          <p:nvPr/>
        </p:nvSpPr>
        <p:spPr>
          <a:xfrm>
            <a:off x="251521" y="2852936"/>
            <a:ext cx="8568952" cy="208823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07103" y="4941168"/>
            <a:ext cx="8413370" cy="136815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65168226"/>
              </p:ext>
            </p:extLst>
          </p:nvPr>
        </p:nvGraphicFramePr>
        <p:xfrm>
          <a:off x="251520" y="1268760"/>
          <a:ext cx="8568952" cy="475253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142238"/>
                <a:gridCol w="2142238"/>
                <a:gridCol w="2142238"/>
                <a:gridCol w="2142238"/>
              </a:tblGrid>
              <a:tr h="7746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Total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(n=118,324)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BMI &lt;18.5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(n=24,949)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BMI ≥18.5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(n=93,375)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419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  <a:latin typeface="PT Serif" charset="0"/>
                          <a:ea typeface="PT Serif" charset="0"/>
                          <a:cs typeface="PT Serif" charset="0"/>
                        </a:rPr>
                        <a:t>Height; Mean ± SD.</a:t>
                      </a:r>
                    </a:p>
                  </a:txBody>
                  <a:tcPr marL="68580" marR="68580" marT="0" marB="0" anchor="ctr">
                    <a:lnT w="38100" cmpd="sng">
                      <a:noFill/>
                    </a:lnT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  <a:latin typeface="PT Serif" charset="0"/>
                          <a:ea typeface="PT Serif" charset="0"/>
                          <a:cs typeface="PT Serif" charset="0"/>
                        </a:rPr>
                        <a:t>160.43 ± 8.21</a:t>
                      </a:r>
                    </a:p>
                  </a:txBody>
                  <a:tcPr marL="68580" marR="68580" marT="0" marB="0" anchor="ctr">
                    <a:lnT w="38100" cmpd="sng">
                      <a:noFill/>
                    </a:lnT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bg1"/>
                          </a:solidFill>
                          <a:latin typeface="PT Serif" charset="0"/>
                          <a:ea typeface="PT Serif" charset="0"/>
                          <a:cs typeface="PT Serif" charset="0"/>
                        </a:rPr>
                        <a:t>161.56 ± 8.26</a:t>
                      </a:r>
                    </a:p>
                  </a:txBody>
                  <a:tcPr marL="68580" marR="68580" marT="0" marB="0" anchor="ctr">
                    <a:lnT w="38100" cmpd="sng">
                      <a:noFill/>
                    </a:lnT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  <a:latin typeface="PT Serif" charset="0"/>
                          <a:ea typeface="PT Serif" charset="0"/>
                          <a:cs typeface="PT Serif" charset="0"/>
                        </a:rPr>
                        <a:t>160.13 ± 8.17</a:t>
                      </a:r>
                    </a:p>
                  </a:txBody>
                  <a:tcPr marL="68580" marR="68580" marT="0" marB="0" anchor="ctr">
                    <a:lnT w="38100" cmpd="sng">
                      <a:noFill/>
                    </a:lnT>
                    <a:solidFill>
                      <a:srgbClr val="0070C0"/>
                    </a:solidFill>
                  </a:tcPr>
                </a:tc>
              </a:tr>
              <a:tr h="4419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Weight; Mean ± SD.</a:t>
                      </a: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57.54 ± 13.23</a:t>
                      </a: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43.53 ± 5.75</a:t>
                      </a: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61.28 ± 12.1</a:t>
                      </a: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419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  <a:latin typeface="PT Serif" charset="0"/>
                          <a:ea typeface="PT Serif" charset="0"/>
                          <a:cs typeface="PT Serif" charset="0"/>
                        </a:rPr>
                        <a:t>BMI; Mean ± SD.</a:t>
                      </a: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  <a:latin typeface="PT Serif" charset="0"/>
                          <a:ea typeface="PT Serif" charset="0"/>
                          <a:cs typeface="PT Serif" charset="0"/>
                        </a:rPr>
                        <a:t>22.35 ± 4.85</a:t>
                      </a: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  <a:latin typeface="PT Serif" charset="0"/>
                          <a:ea typeface="PT Serif" charset="0"/>
                          <a:cs typeface="PT Serif" charset="0"/>
                        </a:rPr>
                        <a:t>16.64 ± 1.45</a:t>
                      </a: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  <a:latin typeface="PT Serif" charset="0"/>
                          <a:ea typeface="PT Serif" charset="0"/>
                          <a:cs typeface="PT Serif" charset="0"/>
                        </a:rPr>
                        <a:t>23.88 ± 4.27</a:t>
                      </a: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</a:tr>
              <a:tr h="441989"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PT Serif" charset="0"/>
                          <a:ea typeface="PT Serif" charset="0"/>
                          <a:cs typeface="PT Serif" charset="0"/>
                        </a:rPr>
                        <a:t> Range [min-max]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[12.02-59.38]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[12.02-18.49]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[18.5-59.38]</a:t>
                      </a:r>
                    </a:p>
                  </a:txBody>
                  <a:tcPr marL="68580" marR="68580" marT="0" marB="0" anchor="ctr"/>
                </a:tc>
              </a:tr>
              <a:tr h="4419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bg1"/>
                          </a:solidFill>
                          <a:latin typeface="PT Serif" charset="0"/>
                          <a:ea typeface="PT Serif" charset="0"/>
                          <a:cs typeface="PT Serif" charset="0"/>
                        </a:rPr>
                        <a:t>LOS ; Mean ± SD.</a:t>
                      </a: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bg1"/>
                          </a:solidFill>
                          <a:latin typeface="PT Serif" charset="0"/>
                          <a:ea typeface="PT Serif" charset="0"/>
                          <a:cs typeface="PT Serif" charset="0"/>
                        </a:rPr>
                        <a:t>11.02 ± 7.11</a:t>
                      </a: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  <a:latin typeface="PT Serif" charset="0"/>
                          <a:ea typeface="PT Serif" charset="0"/>
                          <a:cs typeface="PT Serif" charset="0"/>
                        </a:rPr>
                        <a:t>11.46 ± 7.37</a:t>
                      </a: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  <a:latin typeface="PT Serif" charset="0"/>
                          <a:ea typeface="PT Serif" charset="0"/>
                          <a:cs typeface="PT Serif" charset="0"/>
                        </a:rPr>
                        <a:t>10.91 ± 7.04</a:t>
                      </a: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</a:tr>
              <a:tr h="441989"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PT Serif" charset="0"/>
                          <a:ea typeface="PT Serif" charset="0"/>
                          <a:cs typeface="PT Serif" charset="0"/>
                        </a:rPr>
                        <a:t> Range [min-max]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PT Serif" charset="0"/>
                          <a:ea typeface="PT Serif" charset="0"/>
                          <a:cs typeface="PT Serif" charset="0"/>
                        </a:rPr>
                        <a:t>[7-251]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[7-225]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[7-251]</a:t>
                      </a:r>
                    </a:p>
                  </a:txBody>
                  <a:tcPr marL="68580" marR="68580" marT="0" marB="0" anchor="ctr"/>
                </a:tc>
              </a:tr>
              <a:tr h="4419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chemeClr val="bg1"/>
                          </a:solidFill>
                          <a:latin typeface="PT Serif" charset="0"/>
                          <a:ea typeface="PT Serif" charset="0"/>
                          <a:cs typeface="PT Serif" charset="0"/>
                        </a:rPr>
                        <a:t>Mortality; </a:t>
                      </a:r>
                      <a:r>
                        <a:rPr lang="en-US" sz="1800" dirty="0">
                          <a:solidFill>
                            <a:schemeClr val="bg1"/>
                          </a:solidFill>
                          <a:latin typeface="PT Serif" charset="0"/>
                          <a:ea typeface="PT Serif" charset="0"/>
                          <a:cs typeface="PT Serif" charset="0"/>
                        </a:rPr>
                        <a:t>n(%)</a:t>
                      </a: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>
                        <a:solidFill>
                          <a:schemeClr val="bg1"/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solidFill>
                          <a:schemeClr val="bg1"/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solidFill>
                          <a:schemeClr val="bg1"/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</a:tr>
              <a:tr h="441989"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Alive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PT Serif" charset="0"/>
                          <a:ea typeface="PT Serif" charset="0"/>
                          <a:cs typeface="PT Serif" charset="0"/>
                        </a:rPr>
                        <a:t>116197 (98.2%)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PT Serif" charset="0"/>
                          <a:ea typeface="PT Serif" charset="0"/>
                          <a:cs typeface="PT Serif" charset="0"/>
                        </a:rPr>
                        <a:t>24253 (97.2%)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91944 (98.5%)</a:t>
                      </a:r>
                    </a:p>
                  </a:txBody>
                  <a:tcPr marL="68580" marR="68580" marT="0" marB="0" anchor="ctr"/>
                </a:tc>
              </a:tr>
              <a:tr h="441989"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Death</a:t>
                      </a: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PT Serif" charset="0"/>
                          <a:ea typeface="PT Serif" charset="0"/>
                          <a:cs typeface="PT Serif" charset="0"/>
                        </a:rPr>
                        <a:t>2127 (1.8%)</a:t>
                      </a: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PT Serif" charset="0"/>
                          <a:ea typeface="PT Serif" charset="0"/>
                          <a:cs typeface="PT Serif" charset="0"/>
                        </a:rPr>
                        <a:t>696 (2.8%)</a:t>
                      </a: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1431 (1.5%)</a:t>
                      </a: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772400" cy="914400"/>
          </a:xfrm>
        </p:spPr>
        <p:txBody>
          <a:bodyPr/>
          <a:lstStyle/>
          <a:p>
            <a:r>
              <a:rPr lang="en-US" dirty="0" smtClean="0"/>
              <a:t>Baseline Characteristic (2)</a:t>
            </a:r>
            <a:endParaRPr lang="th-TH" dirty="0"/>
          </a:p>
        </p:txBody>
      </p:sp>
      <p:sp>
        <p:nvSpPr>
          <p:cNvPr id="2" name="Rectangle 1"/>
          <p:cNvSpPr/>
          <p:nvPr/>
        </p:nvSpPr>
        <p:spPr>
          <a:xfrm>
            <a:off x="107504" y="3789040"/>
            <a:ext cx="8856984" cy="136815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107504" y="5157192"/>
            <a:ext cx="8856984" cy="102981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BMI of study population</a:t>
            </a:r>
            <a:endParaRPr lang="th-TH" dirty="0">
              <a:solidFill>
                <a:srgbClr val="FFFF00"/>
              </a:solidFill>
            </a:endParaRPr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484784"/>
            <a:ext cx="7128792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364088" y="2924944"/>
            <a:ext cx="18341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>
                    <a:lumMod val="25000"/>
                  </a:schemeClr>
                </a:solidFill>
                <a:latin typeface="PT Serif" charset="0"/>
                <a:ea typeface="PT Serif" charset="0"/>
                <a:cs typeface="PT Serif" charset="0"/>
              </a:rPr>
              <a:t>n=118,324</a:t>
            </a:r>
            <a:endParaRPr lang="th-TH" dirty="0">
              <a:solidFill>
                <a:schemeClr val="tx2">
                  <a:lumMod val="25000"/>
                </a:schemeClr>
              </a:solidFill>
              <a:latin typeface="PT Serif" charset="0"/>
              <a:ea typeface="PT Serif" charset="0"/>
              <a:cs typeface="PT Serif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369232"/>
            <a:ext cx="7200800" cy="4652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>
                <a:solidFill>
                  <a:srgbClr val="FFFF00"/>
                </a:solidFill>
              </a:rPr>
              <a:t>Primary outcome (30 day mortality)</a:t>
            </a:r>
            <a:endParaRPr lang="th-TH" sz="3200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75856" y="3206160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tx2">
                    <a:lumMod val="25000"/>
                  </a:schemeClr>
                </a:solidFill>
                <a:latin typeface="PT Serif" charset="0"/>
                <a:ea typeface="PT Serif" charset="0"/>
                <a:cs typeface="PT Serif" charset="0"/>
              </a:rPr>
              <a:t>n=118,324</a:t>
            </a:r>
            <a:endParaRPr lang="th-TH" sz="2400" dirty="0">
              <a:solidFill>
                <a:schemeClr val="tx2">
                  <a:lumMod val="25000"/>
                </a:schemeClr>
              </a:solidFill>
              <a:latin typeface="PT Serif" charset="0"/>
              <a:ea typeface="PT Serif" charset="0"/>
              <a:cs typeface="PT Serif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43608" y="6165304"/>
            <a:ext cx="5631542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800" dirty="0" smtClean="0"/>
              <a:t>HR = </a:t>
            </a:r>
            <a:r>
              <a:rPr lang="en-US" sz="1800" dirty="0"/>
              <a:t>1.63 (1.48, 1.8</a:t>
            </a:r>
            <a:r>
              <a:rPr lang="en-US" sz="1800" dirty="0" smtClean="0"/>
              <a:t>) unadjusted, </a:t>
            </a:r>
            <a:r>
              <a:rPr lang="en-US" sz="1800" dirty="0"/>
              <a:t>1.36 (1.23, 1.5</a:t>
            </a:r>
            <a:r>
              <a:rPr lang="en-US" sz="1800" dirty="0" smtClean="0"/>
              <a:t>) adjusted </a:t>
            </a:r>
            <a:endParaRPr lang="th-TH" sz="1800" dirty="0"/>
          </a:p>
        </p:txBody>
      </p:sp>
      <p:sp>
        <p:nvSpPr>
          <p:cNvPr id="3" name="Rectangle 2"/>
          <p:cNvSpPr/>
          <p:nvPr/>
        </p:nvSpPr>
        <p:spPr>
          <a:xfrm>
            <a:off x="7742938" y="3431430"/>
            <a:ext cx="1226722" cy="57606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smtClean="0">
                <a:latin typeface="PT Serif" charset="0"/>
                <a:ea typeface="PT Serif" charset="0"/>
                <a:cs typeface="PT Serif" charset="0"/>
              </a:rPr>
              <a:t>BMI &lt; 18.5</a:t>
            </a:r>
            <a:endParaRPr lang="en-US" sz="1600" b="1">
              <a:latin typeface="PT Serif" charset="0"/>
              <a:ea typeface="PT Serif" charset="0"/>
              <a:cs typeface="PT Serif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40352" y="2668896"/>
            <a:ext cx="1226722" cy="576064"/>
          </a:xfrm>
          <a:prstGeom prst="rect">
            <a:avLst/>
          </a:prstGeom>
          <a:solidFill>
            <a:srgbClr val="00B0F0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latin typeface="PT Serif" charset="0"/>
                <a:ea typeface="PT Serif" charset="0"/>
                <a:cs typeface="PT Serif" charset="0"/>
              </a:rPr>
              <a:t>BMI </a:t>
            </a:r>
            <a:r>
              <a:rPr lang="en-US" sz="1600" b="1" u="sng" dirty="0" smtClean="0">
                <a:latin typeface="PT Serif" charset="0"/>
                <a:ea typeface="PT Serif" charset="0"/>
                <a:cs typeface="PT Serif" charset="0"/>
              </a:rPr>
              <a:t>&gt;</a:t>
            </a:r>
            <a:r>
              <a:rPr lang="en-US" sz="1600" b="1" dirty="0" smtClean="0">
                <a:latin typeface="PT Serif" charset="0"/>
                <a:ea typeface="PT Serif" charset="0"/>
                <a:cs typeface="PT Serif" charset="0"/>
              </a:rPr>
              <a:t> 18.5</a:t>
            </a:r>
            <a:endParaRPr lang="en-US" sz="1600" b="1" dirty="0">
              <a:latin typeface="PT Serif" charset="0"/>
              <a:ea typeface="PT Serif" charset="0"/>
              <a:cs typeface="PT Serif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>
                <a:solidFill>
                  <a:srgbClr val="FFFF00"/>
                </a:solidFill>
              </a:rPr>
              <a:t>30 day mortality in different BMI group </a:t>
            </a:r>
            <a:endParaRPr lang="th-TH" sz="2800" dirty="0">
              <a:solidFill>
                <a:srgbClr val="FFFF00"/>
              </a:solidFill>
            </a:endParaRPr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844824"/>
            <a:ext cx="6480720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268760"/>
            <a:ext cx="6984776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tabLst>
                <a:tab pos="2511425" algn="l"/>
              </a:tabLst>
            </a:pPr>
            <a:r>
              <a:rPr lang="en-US" sz="3200" dirty="0" smtClean="0">
                <a:solidFill>
                  <a:srgbClr val="FFFF00"/>
                </a:solidFill>
              </a:rPr>
              <a:t>Subgroup analysis (medical ward)</a:t>
            </a:r>
            <a:endParaRPr lang="th-TH" sz="3200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3608" y="2060848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tx2">
                    <a:lumMod val="25000"/>
                  </a:schemeClr>
                </a:solidFill>
              </a:rPr>
              <a:t>n=</a:t>
            </a:r>
            <a:r>
              <a:rPr lang="en-US" sz="2400" dirty="0">
                <a:solidFill>
                  <a:schemeClr val="tx2">
                    <a:lumMod val="25000"/>
                  </a:schemeClr>
                </a:solidFill>
              </a:rPr>
              <a:t>90,683</a:t>
            </a:r>
            <a:endParaRPr lang="th-TH" sz="2400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15616" y="5805264"/>
            <a:ext cx="5557932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chemeClr val="tx2">
                    <a:lumMod val="25000"/>
                  </a:schemeClr>
                </a:solidFill>
              </a:rPr>
              <a:t>HR = </a:t>
            </a:r>
            <a:r>
              <a:rPr lang="en-US" sz="1800" dirty="0">
                <a:solidFill>
                  <a:schemeClr val="tx2">
                    <a:lumMod val="25000"/>
                  </a:schemeClr>
                </a:solidFill>
              </a:rPr>
              <a:t>1.48 (1.33, 1.64)</a:t>
            </a:r>
            <a:r>
              <a:rPr lang="en-US" sz="1800" dirty="0" smtClean="0">
                <a:solidFill>
                  <a:schemeClr val="tx2">
                    <a:lumMod val="25000"/>
                  </a:schemeClr>
                </a:solidFill>
              </a:rPr>
              <a:t>unadjusted,</a:t>
            </a:r>
            <a:r>
              <a:rPr lang="en-US" sz="1800" dirty="0">
                <a:solidFill>
                  <a:schemeClr val="tx2">
                    <a:lumMod val="25000"/>
                  </a:schemeClr>
                </a:solidFill>
              </a:rPr>
              <a:t> 1.33 (1.2, 1.48</a:t>
            </a:r>
            <a:r>
              <a:rPr lang="en-US" sz="1800" dirty="0" smtClean="0">
                <a:solidFill>
                  <a:schemeClr val="tx2">
                    <a:lumMod val="25000"/>
                  </a:schemeClr>
                </a:solidFill>
              </a:rPr>
              <a:t>) adjusted </a:t>
            </a:r>
            <a:endParaRPr lang="th-TH" sz="1800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742938" y="3431430"/>
            <a:ext cx="1226722" cy="57606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smtClean="0">
                <a:latin typeface="PT Serif" charset="0"/>
                <a:ea typeface="PT Serif" charset="0"/>
                <a:cs typeface="PT Serif" charset="0"/>
              </a:rPr>
              <a:t>BMI &lt; 18.5</a:t>
            </a:r>
            <a:endParaRPr lang="en-US" sz="1600" b="1">
              <a:latin typeface="PT Serif" charset="0"/>
              <a:ea typeface="PT Serif" charset="0"/>
              <a:cs typeface="PT Serif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40352" y="2668896"/>
            <a:ext cx="1226722" cy="576064"/>
          </a:xfrm>
          <a:prstGeom prst="rect">
            <a:avLst/>
          </a:prstGeom>
          <a:solidFill>
            <a:srgbClr val="00B0F0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latin typeface="PT Serif" charset="0"/>
                <a:ea typeface="PT Serif" charset="0"/>
                <a:cs typeface="PT Serif" charset="0"/>
              </a:rPr>
              <a:t>BMI </a:t>
            </a:r>
            <a:r>
              <a:rPr lang="en-US" sz="1600" b="1" u="sng" dirty="0" smtClean="0">
                <a:latin typeface="PT Serif" charset="0"/>
                <a:ea typeface="PT Serif" charset="0"/>
                <a:cs typeface="PT Serif" charset="0"/>
              </a:rPr>
              <a:t>&gt;</a:t>
            </a:r>
            <a:r>
              <a:rPr lang="en-US" sz="1600" b="1" dirty="0" smtClean="0">
                <a:latin typeface="PT Serif" charset="0"/>
                <a:ea typeface="PT Serif" charset="0"/>
                <a:cs typeface="PT Serif" charset="0"/>
              </a:rPr>
              <a:t> 18.5</a:t>
            </a:r>
            <a:endParaRPr lang="en-US" sz="1600" b="1" dirty="0">
              <a:latin typeface="PT Serif" charset="0"/>
              <a:ea typeface="PT Serif" charset="0"/>
              <a:cs typeface="PT Serif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9909" y="1767067"/>
            <a:ext cx="6912768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>
                <a:solidFill>
                  <a:srgbClr val="FFFF00"/>
                </a:solidFill>
              </a:rPr>
              <a:t>Subgroup analysis (surgical ward)</a:t>
            </a:r>
            <a:endParaRPr lang="th-TH" sz="3200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3608" y="2060848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tx2">
                    <a:lumMod val="25000"/>
                  </a:schemeClr>
                </a:solidFill>
              </a:rPr>
              <a:t>n=</a:t>
            </a:r>
            <a:r>
              <a:rPr lang="en-US" sz="2400" dirty="0">
                <a:solidFill>
                  <a:schemeClr val="tx2">
                    <a:lumMod val="25000"/>
                  </a:schemeClr>
                </a:solidFill>
              </a:rPr>
              <a:t>27,641</a:t>
            </a:r>
            <a:endParaRPr lang="th-TH" sz="2400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27646" y="6164094"/>
            <a:ext cx="5638082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chemeClr val="tx2">
                    <a:lumMod val="25000"/>
                  </a:schemeClr>
                </a:solidFill>
              </a:rPr>
              <a:t>HR =</a:t>
            </a:r>
            <a:r>
              <a:rPr lang="en-US" sz="1800" dirty="0">
                <a:solidFill>
                  <a:schemeClr val="tx2">
                    <a:lumMod val="25000"/>
                  </a:schemeClr>
                </a:solidFill>
              </a:rPr>
              <a:t>1.79 (1.37, 2.34</a:t>
            </a:r>
            <a:r>
              <a:rPr lang="en-US" sz="1800" dirty="0" smtClean="0">
                <a:solidFill>
                  <a:schemeClr val="tx2">
                    <a:lumMod val="25000"/>
                  </a:schemeClr>
                </a:solidFill>
              </a:rPr>
              <a:t>) unadjusted, 1.57 </a:t>
            </a:r>
            <a:r>
              <a:rPr lang="en-US" sz="1800" dirty="0">
                <a:solidFill>
                  <a:schemeClr val="tx2">
                    <a:lumMod val="25000"/>
                  </a:schemeClr>
                </a:solidFill>
              </a:rPr>
              <a:t>(1.19, 2.07</a:t>
            </a:r>
            <a:r>
              <a:rPr lang="en-US" sz="1800" dirty="0" smtClean="0">
                <a:solidFill>
                  <a:schemeClr val="tx2">
                    <a:lumMod val="25000"/>
                  </a:schemeClr>
                </a:solidFill>
              </a:rPr>
              <a:t>) adjusted </a:t>
            </a:r>
            <a:endParaRPr lang="th-TH" sz="1800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742938" y="3431430"/>
            <a:ext cx="1226722" cy="57606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smtClean="0">
                <a:latin typeface="PT Serif" charset="0"/>
                <a:ea typeface="PT Serif" charset="0"/>
                <a:cs typeface="PT Serif" charset="0"/>
              </a:rPr>
              <a:t>BMI &lt; 18.5</a:t>
            </a:r>
            <a:endParaRPr lang="en-US" sz="1600" b="1">
              <a:latin typeface="PT Serif" charset="0"/>
              <a:ea typeface="PT Serif" charset="0"/>
              <a:cs typeface="PT Serif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40352" y="2668896"/>
            <a:ext cx="1226722" cy="576064"/>
          </a:xfrm>
          <a:prstGeom prst="rect">
            <a:avLst/>
          </a:prstGeom>
          <a:solidFill>
            <a:srgbClr val="00B0F0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latin typeface="PT Serif" charset="0"/>
                <a:ea typeface="PT Serif" charset="0"/>
                <a:cs typeface="PT Serif" charset="0"/>
              </a:rPr>
              <a:t>BMI </a:t>
            </a:r>
            <a:r>
              <a:rPr lang="en-US" sz="1600" b="1" u="sng" dirty="0" smtClean="0">
                <a:latin typeface="PT Serif" charset="0"/>
                <a:ea typeface="PT Serif" charset="0"/>
                <a:cs typeface="PT Serif" charset="0"/>
              </a:rPr>
              <a:t>&gt;</a:t>
            </a:r>
            <a:r>
              <a:rPr lang="en-US" sz="1600" b="1" dirty="0" smtClean="0">
                <a:latin typeface="PT Serif" charset="0"/>
                <a:ea typeface="PT Serif" charset="0"/>
                <a:cs typeface="PT Serif" charset="0"/>
              </a:rPr>
              <a:t> 18.5</a:t>
            </a:r>
            <a:endParaRPr lang="en-US" sz="1600" b="1" dirty="0">
              <a:latin typeface="PT Serif" charset="0"/>
              <a:ea typeface="PT Serif" charset="0"/>
              <a:cs typeface="PT Serif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>
                <a:solidFill>
                  <a:srgbClr val="FFFF00"/>
                </a:solidFill>
              </a:rPr>
              <a:t>Subgroup analysis (non-metastatic cancer)</a:t>
            </a:r>
            <a:endParaRPr lang="th-TH" sz="2800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3608" y="2060848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tx2">
                    <a:lumMod val="25000"/>
                  </a:schemeClr>
                </a:solidFill>
              </a:rPr>
              <a:t>n=8,653</a:t>
            </a:r>
            <a:endParaRPr lang="th-TH" sz="2400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7564" y="6121072"/>
            <a:ext cx="5903989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chemeClr val="tx2">
                    <a:lumMod val="25000"/>
                  </a:schemeClr>
                </a:solidFill>
              </a:rPr>
              <a:t>HR = </a:t>
            </a:r>
            <a:r>
              <a:rPr lang="en-US" sz="1800" dirty="0">
                <a:solidFill>
                  <a:schemeClr val="tx2">
                    <a:lumMod val="25000"/>
                  </a:schemeClr>
                </a:solidFill>
              </a:rPr>
              <a:t>1.66 (1.38, 1.99</a:t>
            </a:r>
            <a:r>
              <a:rPr lang="en-US" sz="1800" dirty="0" smtClean="0">
                <a:solidFill>
                  <a:schemeClr val="tx2">
                    <a:lumMod val="25000"/>
                  </a:schemeClr>
                </a:solidFill>
              </a:rPr>
              <a:t>) unadjusted, </a:t>
            </a:r>
            <a:r>
              <a:rPr lang="en-US" sz="1800" dirty="0">
                <a:solidFill>
                  <a:schemeClr val="tx2">
                    <a:lumMod val="25000"/>
                  </a:schemeClr>
                </a:solidFill>
              </a:rPr>
              <a:t>1.37 (1.14, 1.65</a:t>
            </a:r>
            <a:r>
              <a:rPr lang="en-US" sz="1800" dirty="0" smtClean="0">
                <a:solidFill>
                  <a:schemeClr val="tx2">
                    <a:lumMod val="25000"/>
                  </a:schemeClr>
                </a:solidFill>
              </a:rPr>
              <a:t>) adjusted </a:t>
            </a:r>
            <a:endParaRPr lang="th-TH" sz="1800" dirty="0">
              <a:solidFill>
                <a:schemeClr val="tx2">
                  <a:lumMod val="25000"/>
                </a:schemeClr>
              </a:solidFill>
            </a:endParaRPr>
          </a:p>
        </p:txBody>
      </p:sp>
      <p:pic>
        <p:nvPicPr>
          <p:cNvPr id="8" name="Picture 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234" y="1701448"/>
            <a:ext cx="6624736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7430882" y="3250196"/>
            <a:ext cx="1226722" cy="57606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smtClean="0">
                <a:latin typeface="PT Serif" charset="0"/>
                <a:ea typeface="PT Serif" charset="0"/>
                <a:cs typeface="PT Serif" charset="0"/>
              </a:rPr>
              <a:t>BMI &lt; 18.5</a:t>
            </a:r>
            <a:endParaRPr lang="en-US" sz="1600" b="1">
              <a:latin typeface="PT Serif" charset="0"/>
              <a:ea typeface="PT Serif" charset="0"/>
              <a:cs typeface="PT Serif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428296" y="2487662"/>
            <a:ext cx="1226722" cy="576064"/>
          </a:xfrm>
          <a:prstGeom prst="rect">
            <a:avLst/>
          </a:prstGeom>
          <a:solidFill>
            <a:srgbClr val="00B0F0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latin typeface="PT Serif" charset="0"/>
                <a:ea typeface="PT Serif" charset="0"/>
                <a:cs typeface="PT Serif" charset="0"/>
              </a:rPr>
              <a:t>BMI </a:t>
            </a:r>
            <a:r>
              <a:rPr lang="en-US" sz="1600" b="1" u="sng" dirty="0" smtClean="0">
                <a:latin typeface="PT Serif" charset="0"/>
                <a:ea typeface="PT Serif" charset="0"/>
                <a:cs typeface="PT Serif" charset="0"/>
              </a:rPr>
              <a:t>&gt;</a:t>
            </a:r>
            <a:r>
              <a:rPr lang="en-US" sz="1600" b="1" dirty="0" smtClean="0">
                <a:latin typeface="PT Serif" charset="0"/>
                <a:ea typeface="PT Serif" charset="0"/>
                <a:cs typeface="PT Serif" charset="0"/>
              </a:rPr>
              <a:t> 18.5</a:t>
            </a:r>
            <a:endParaRPr lang="en-US" sz="1600" b="1" dirty="0">
              <a:latin typeface="PT Serif" charset="0"/>
              <a:ea typeface="PT Serif" charset="0"/>
              <a:cs typeface="PT Serif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7576690"/>
              </p:ext>
            </p:extLst>
          </p:nvPr>
        </p:nvGraphicFramePr>
        <p:xfrm>
          <a:off x="-27955" y="1230171"/>
          <a:ext cx="9144003" cy="478523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411760"/>
                <a:gridCol w="2016226"/>
                <a:gridCol w="1152128"/>
                <a:gridCol w="2448273"/>
                <a:gridCol w="1115616"/>
              </a:tblGrid>
              <a:tr h="396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Variables</a:t>
                      </a:r>
                      <a:endParaRPr lang="en-US" sz="1800" b="1" dirty="0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PT Serif" charset="0"/>
                          <a:ea typeface="PT Serif" charset="0"/>
                          <a:cs typeface="PT Serif" charset="0"/>
                        </a:rPr>
                        <a:t>Crude HR (95%CI.)</a:t>
                      </a:r>
                      <a:endParaRPr lang="en-US" sz="1800" b="1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p-value</a:t>
                      </a:r>
                      <a:endParaRPr lang="en-US" sz="1800" b="1" dirty="0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PT Serif" charset="0"/>
                          <a:ea typeface="PT Serif" charset="0"/>
                          <a:cs typeface="PT Serif" charset="0"/>
                        </a:rPr>
                        <a:t>Adjusted HR (95%CI.)</a:t>
                      </a:r>
                      <a:endParaRPr lang="en-US" sz="1800" b="1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PT Serif" charset="0"/>
                          <a:ea typeface="PT Serif" charset="0"/>
                          <a:cs typeface="PT Serif" charset="0"/>
                        </a:rPr>
                        <a:t>p-value</a:t>
                      </a:r>
                      <a:endParaRPr lang="en-US" sz="1800" b="1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</a:tr>
              <a:tr h="396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PT Serif" charset="0"/>
                          <a:ea typeface="PT Serif" charset="0"/>
                          <a:cs typeface="PT Serif" charset="0"/>
                        </a:rPr>
                        <a:t>Male gender</a:t>
                      </a:r>
                      <a:endParaRPr lang="en-US" sz="1800" b="1" dirty="0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1.09 (1, 1.2)</a:t>
                      </a:r>
                      <a:endParaRPr lang="en-US" sz="1800" b="1" dirty="0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0.058</a:t>
                      </a:r>
                      <a:endParaRPr lang="en-US" sz="1800" b="1" dirty="0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1.14 (1.04, 1.25)</a:t>
                      </a:r>
                      <a:endParaRPr lang="en-US" sz="1800" b="1" dirty="0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0.006*</a:t>
                      </a:r>
                      <a:endParaRPr lang="en-US" sz="1800" b="1" dirty="0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</a:tr>
              <a:tr h="396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Age</a:t>
                      </a:r>
                      <a:endParaRPr lang="en-US" sz="1800" b="1" dirty="0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1.02 (1.01, 1.02)</a:t>
                      </a:r>
                      <a:endParaRPr lang="en-US" sz="1800" b="1" dirty="0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&lt;0.001*</a:t>
                      </a:r>
                      <a:endParaRPr lang="en-US" sz="1800" b="1" dirty="0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1.01 (1.01, 1.02)</a:t>
                      </a:r>
                      <a:endParaRPr lang="en-US" sz="1800" b="1" dirty="0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&lt;0.001*</a:t>
                      </a:r>
                      <a:endParaRPr lang="en-US" sz="1800" b="1" dirty="0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</a:tr>
              <a:tr h="396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BMI &lt;18.5</a:t>
                      </a:r>
                      <a:endParaRPr lang="en-US" sz="1800" b="1" dirty="0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1.63 (1.48, 1.8)</a:t>
                      </a:r>
                      <a:endParaRPr lang="en-US" sz="1800" b="1" dirty="0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&lt;0.001*</a:t>
                      </a:r>
                      <a:endParaRPr lang="en-US" sz="1800" b="1" dirty="0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1.36 (1.23, 1.5)</a:t>
                      </a:r>
                      <a:endParaRPr lang="en-US" sz="1800" b="1" dirty="0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&lt;0.001*</a:t>
                      </a:r>
                      <a:endParaRPr lang="en-US" sz="1800" b="1" dirty="0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</a:tr>
              <a:tr h="396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Ward;  Medical</a:t>
                      </a:r>
                      <a:endParaRPr lang="en-US" sz="1800" b="1" dirty="0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2.13 (1.88, 2.41)</a:t>
                      </a:r>
                      <a:endParaRPr lang="en-US" sz="1800" b="1" dirty="0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&lt;0.001*</a:t>
                      </a:r>
                      <a:endParaRPr lang="en-US" sz="1800" b="1" dirty="0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PT Serif" charset="0"/>
                          <a:ea typeface="PT Serif" charset="0"/>
                          <a:cs typeface="PT Serif" charset="0"/>
                        </a:rPr>
                        <a:t>2.07 (1.82, 2.36)</a:t>
                      </a:r>
                      <a:endParaRPr lang="en-US" sz="1800" b="1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&lt;0.001*</a:t>
                      </a:r>
                      <a:endParaRPr lang="en-US" sz="1800" b="1" dirty="0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</a:tr>
              <a:tr h="396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Acute respiratory failure</a:t>
                      </a:r>
                      <a:endParaRPr lang="en-US" sz="1800" b="1" dirty="0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5.66 (5, 6.4)</a:t>
                      </a:r>
                      <a:endParaRPr lang="en-US" sz="1800" b="1" dirty="0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&lt;0.001*</a:t>
                      </a:r>
                      <a:endParaRPr lang="en-US" sz="1800" b="1" dirty="0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5.25 (4.63, 5.96)</a:t>
                      </a:r>
                      <a:endParaRPr lang="en-US" sz="1800" b="1" dirty="0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&lt;0.001*</a:t>
                      </a:r>
                      <a:endParaRPr lang="en-US" sz="1800" b="1" dirty="0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</a:tr>
              <a:tr h="396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Acute </a:t>
                      </a:r>
                      <a:r>
                        <a:rPr lang="en-US" sz="1800" dirty="0" smtClean="0">
                          <a:latin typeface="PT Serif" charset="0"/>
                          <a:ea typeface="PT Serif" charset="0"/>
                          <a:cs typeface="PT Serif" charset="0"/>
                        </a:rPr>
                        <a:t>kidney injury</a:t>
                      </a:r>
                      <a:endParaRPr lang="en-US" sz="1800" b="1" dirty="0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2.46 (2.14, 2.84)</a:t>
                      </a:r>
                      <a:endParaRPr lang="en-US" sz="1800" b="1" dirty="0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PT Serif" charset="0"/>
                          <a:ea typeface="PT Serif" charset="0"/>
                          <a:cs typeface="PT Serif" charset="0"/>
                        </a:rPr>
                        <a:t>&lt;0.001*</a:t>
                      </a:r>
                      <a:endParaRPr lang="en-US" sz="1800" b="1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1.76 (1.52, 2.04)</a:t>
                      </a:r>
                      <a:endParaRPr lang="en-US" sz="1800" b="1" dirty="0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&lt;0.001*</a:t>
                      </a:r>
                      <a:endParaRPr lang="en-US" sz="1800" b="1" dirty="0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</a:tr>
              <a:tr h="396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PT Serif" charset="0"/>
                          <a:ea typeface="PT Serif" charset="0"/>
                          <a:cs typeface="PT Serif" charset="0"/>
                        </a:rPr>
                        <a:t>Tuberculosis</a:t>
                      </a:r>
                      <a:endParaRPr lang="en-US" sz="1800" b="1" dirty="0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0.97 (0.82, 1.15)</a:t>
                      </a:r>
                      <a:endParaRPr lang="en-US" sz="1800" b="1" dirty="0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PT Serif" charset="0"/>
                          <a:ea typeface="PT Serif" charset="0"/>
                          <a:cs typeface="PT Serif" charset="0"/>
                        </a:rPr>
                        <a:t>0.706</a:t>
                      </a:r>
                      <a:endParaRPr lang="en-US" sz="1800" b="1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0.85 (0.71, 1.01)</a:t>
                      </a:r>
                      <a:endParaRPr lang="en-US" sz="1800" b="1" dirty="0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0.07</a:t>
                      </a:r>
                      <a:endParaRPr lang="en-US" sz="1800" b="1" dirty="0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</a:tr>
              <a:tr h="396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PT Serif" charset="0"/>
                          <a:ea typeface="PT Serif" charset="0"/>
                          <a:cs typeface="PT Serif" charset="0"/>
                        </a:rPr>
                        <a:t>HIV</a:t>
                      </a:r>
                      <a:endParaRPr lang="en-US" sz="1800" b="1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1.77 (1.52, 2.06)</a:t>
                      </a:r>
                      <a:endParaRPr lang="en-US" sz="1800" b="1" dirty="0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PT Serif" charset="0"/>
                          <a:ea typeface="PT Serif" charset="0"/>
                          <a:cs typeface="PT Serif" charset="0"/>
                        </a:rPr>
                        <a:t>&lt;0.001*</a:t>
                      </a:r>
                      <a:endParaRPr lang="en-US" sz="1800" b="1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2.15 (1.82, 2.54)</a:t>
                      </a:r>
                      <a:endParaRPr lang="en-US" sz="1800" b="1" dirty="0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&lt;0.001*</a:t>
                      </a:r>
                      <a:endParaRPr lang="en-US" sz="1800" b="1" dirty="0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</a:tr>
              <a:tr h="396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PT Serif" charset="0"/>
                          <a:ea typeface="PT Serif" charset="0"/>
                          <a:cs typeface="PT Serif" charset="0"/>
                        </a:rPr>
                        <a:t>Malignancy</a:t>
                      </a:r>
                      <a:endParaRPr lang="en-US" sz="1800" b="1" dirty="0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3.32 (2.99, 3.69)</a:t>
                      </a:r>
                      <a:endParaRPr lang="en-US" sz="1800" b="1" dirty="0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&lt;0.001*</a:t>
                      </a:r>
                      <a:endParaRPr lang="en-US" sz="1800" b="1" dirty="0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3.84 (3.45, 4.28)</a:t>
                      </a:r>
                      <a:endParaRPr lang="en-US" sz="1800" b="1" dirty="0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&lt;0.001*</a:t>
                      </a:r>
                      <a:endParaRPr lang="en-US" sz="1800" b="1" dirty="0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</a:tr>
              <a:tr h="396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GI surgery</a:t>
                      </a:r>
                      <a:endParaRPr lang="en-US" sz="1800" b="1" dirty="0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0.76 (0.58, 1.01)</a:t>
                      </a:r>
                      <a:endParaRPr lang="en-US" sz="1800" b="1" dirty="0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0.056</a:t>
                      </a:r>
                      <a:endParaRPr lang="en-US" sz="1800" b="1" dirty="0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0.66 (0.5, 0.89)</a:t>
                      </a:r>
                      <a:endParaRPr lang="en-US" sz="1800" b="1" dirty="0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0.006*</a:t>
                      </a:r>
                      <a:endParaRPr lang="en-US" sz="1800" b="1" dirty="0">
                        <a:solidFill>
                          <a:schemeClr val="tx2">
                            <a:lumMod val="25000"/>
                          </a:schemeClr>
                        </a:solidFill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494" marR="68494" marT="0" marB="0" anchor="ctr"/>
                </a:tc>
              </a:tr>
            </a:tbl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en-US" sz="2800" dirty="0" err="1" smtClean="0"/>
              <a:t>Univariate</a:t>
            </a:r>
            <a:r>
              <a:rPr lang="en-US" sz="2800" dirty="0" smtClean="0"/>
              <a:t> and multivariate analysis </a:t>
            </a:r>
            <a:br>
              <a:rPr lang="en-US" sz="2800" dirty="0" smtClean="0"/>
            </a:br>
            <a:r>
              <a:rPr lang="en-US" sz="2800" dirty="0" smtClean="0"/>
              <a:t>(30 day mortality)</a:t>
            </a:r>
            <a:endParaRPr lang="th-TH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6165304"/>
            <a:ext cx="23855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chemeClr val="bg1"/>
                </a:solidFill>
              </a:rPr>
              <a:t>Cox regression analysis</a:t>
            </a:r>
            <a:endParaRPr lang="th-TH" sz="1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337" y="53752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th-TH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96752"/>
            <a:ext cx="7534275" cy="516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134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Age group vs. Mortality</a:t>
            </a:r>
            <a:br>
              <a:rPr lang="en-US" dirty="0" smtClean="0"/>
            </a:br>
            <a:r>
              <a:rPr lang="en-US" dirty="0" smtClean="0"/>
              <a:t>in BMI &lt; 18.5</a:t>
            </a:r>
            <a:endParaRPr lang="th-TH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594" y="1772816"/>
            <a:ext cx="66770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693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Prevalence of Dead among </a:t>
            </a:r>
            <a:br>
              <a:rPr lang="en-US" dirty="0" smtClean="0"/>
            </a:br>
            <a:r>
              <a:rPr lang="en-US" dirty="0" smtClean="0"/>
              <a:t>BMI &lt; 18.5 in 4-Age Groups</a:t>
            </a:r>
            <a:endParaRPr lang="th-TH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5" y="1988840"/>
            <a:ext cx="6572250" cy="3714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5983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471156"/>
            <a:ext cx="8496944" cy="1482292"/>
          </a:xfrm>
        </p:spPr>
        <p:txBody>
          <a:bodyPr>
            <a:noAutofit/>
          </a:bodyPr>
          <a:lstStyle/>
          <a:p>
            <a:r>
              <a:rPr lang="en-US" sz="2400" dirty="0" smtClean="0"/>
              <a:t>Secondary outcomes:</a:t>
            </a:r>
            <a:br>
              <a:rPr lang="en-US" sz="2400" dirty="0" smtClean="0"/>
            </a:br>
            <a:r>
              <a:rPr lang="en-US" sz="2400" dirty="0" smtClean="0"/>
              <a:t>Association between BMI and hospital acquired pneumonia (</a:t>
            </a:r>
            <a:r>
              <a:rPr lang="en-US" sz="2400" dirty="0" err="1" smtClean="0"/>
              <a:t>univariate</a:t>
            </a:r>
            <a:r>
              <a:rPr lang="en-US" sz="2400" dirty="0" smtClean="0"/>
              <a:t> and multivariate analysis)</a:t>
            </a:r>
            <a:endParaRPr lang="th-TH" sz="24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17295880"/>
              </p:ext>
            </p:extLst>
          </p:nvPr>
        </p:nvGraphicFramePr>
        <p:xfrm>
          <a:off x="683568" y="2708920"/>
          <a:ext cx="8136905" cy="142293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584176"/>
                <a:gridCol w="2016224"/>
                <a:gridCol w="1281743"/>
                <a:gridCol w="2174641"/>
                <a:gridCol w="1080121"/>
              </a:tblGrid>
              <a:tr h="396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ahoma"/>
                        </a:rPr>
                        <a:t>Variables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ahoma"/>
                        </a:rPr>
                        <a:t>Crude </a:t>
                      </a:r>
                      <a:r>
                        <a:rPr lang="en-US" sz="1800" b="1" dirty="0" smtClean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ahoma"/>
                        </a:rPr>
                        <a:t>OR</a:t>
                      </a:r>
                      <a:r>
                        <a:rPr lang="en-US" sz="1800" b="1" baseline="0" dirty="0" smtClean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Cordia New"/>
                        </a:rPr>
                        <a:t> </a:t>
                      </a:r>
                      <a:r>
                        <a:rPr lang="en-US" sz="1800" b="1" dirty="0" smtClean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ahoma"/>
                        </a:rPr>
                        <a:t>(95%CI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ahoma"/>
                        </a:rPr>
                        <a:t>.)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ahoma"/>
                        </a:rPr>
                        <a:t>p-value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ahoma"/>
                        </a:rPr>
                        <a:t>Adjusted </a:t>
                      </a:r>
                      <a:r>
                        <a:rPr lang="en-US" sz="1800" b="1" dirty="0" smtClean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ahoma"/>
                        </a:rPr>
                        <a:t>*OR 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ahoma"/>
                        </a:rPr>
                        <a:t>(95%CI.)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ahoma"/>
                        </a:rPr>
                        <a:t>p-value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</a:tr>
              <a:tr h="396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0">
                          <a:latin typeface="Calibri"/>
                          <a:ea typeface="Times New Roman"/>
                          <a:cs typeface="Tahoma"/>
                        </a:rPr>
                        <a:t>BMI &lt;18.5</a:t>
                      </a:r>
                      <a:endParaRPr lang="en-US" sz="1800" b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0">
                          <a:latin typeface="Calibri"/>
                          <a:ea typeface="Times New Roman"/>
                          <a:cs typeface="Tahoma"/>
                        </a:rPr>
                        <a:t>1.27 (1.1, 1.46)</a:t>
                      </a:r>
                      <a:endParaRPr lang="en-US" sz="1800" b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0">
                          <a:latin typeface="Calibri"/>
                          <a:ea typeface="Times New Roman"/>
                          <a:cs typeface="Tahoma"/>
                        </a:rPr>
                        <a:t>0.001*</a:t>
                      </a:r>
                      <a:endParaRPr lang="en-US" sz="1800" b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/>
                          <a:ea typeface="Times New Roman"/>
                          <a:cs typeface="Tahoma"/>
                        </a:rPr>
                        <a:t>1.19 (1.03, 1.38)</a:t>
                      </a:r>
                      <a:endParaRPr lang="en-US" sz="1800" b="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0">
                          <a:latin typeface="Calibri"/>
                          <a:ea typeface="Times New Roman"/>
                          <a:cs typeface="Tahoma"/>
                        </a:rPr>
                        <a:t>0.021*</a:t>
                      </a:r>
                      <a:endParaRPr lang="en-US" sz="1800" b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</a:tr>
              <a:tr h="396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/>
                          <a:ea typeface="Times New Roman"/>
                          <a:cs typeface="Tahoma"/>
                        </a:rPr>
                        <a:t>BMI </a:t>
                      </a:r>
                      <a:r>
                        <a:rPr lang="en-US" sz="1800" b="0" dirty="0">
                          <a:latin typeface="Calibri"/>
                          <a:ea typeface="Times New Roman"/>
                          <a:cs typeface="Arial"/>
                        </a:rPr>
                        <a:t>≥</a:t>
                      </a:r>
                      <a:r>
                        <a:rPr lang="en-US" sz="1800" b="0" dirty="0">
                          <a:latin typeface="Calibri"/>
                          <a:ea typeface="Times New Roman"/>
                          <a:cs typeface="Tahoma"/>
                        </a:rPr>
                        <a:t> 18.5</a:t>
                      </a:r>
                      <a:endParaRPr lang="en-US" sz="1800" b="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/>
                          <a:ea typeface="Times New Roman"/>
                          <a:cs typeface="Tahoma"/>
                        </a:rPr>
                        <a:t>Ref.</a:t>
                      </a:r>
                      <a:endParaRPr lang="en-US" sz="1800" b="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/>
                          <a:ea typeface="Times New Roman"/>
                          <a:cs typeface="Tahoma"/>
                        </a:rPr>
                        <a:t>1</a:t>
                      </a:r>
                      <a:endParaRPr lang="en-US" sz="1800" b="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0">
                          <a:latin typeface="Calibri"/>
                          <a:ea typeface="Times New Roman"/>
                          <a:cs typeface="Tahoma"/>
                        </a:rPr>
                        <a:t>Ref.</a:t>
                      </a:r>
                      <a:endParaRPr lang="en-US" sz="1800" b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/>
                          <a:ea typeface="Times New Roman"/>
                          <a:cs typeface="Tahoma"/>
                        </a:rPr>
                        <a:t>1</a:t>
                      </a:r>
                      <a:endParaRPr lang="en-US" sz="1800" b="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81536" y="4307904"/>
            <a:ext cx="81389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  <a:latin typeface="PT Serif" charset="0"/>
                <a:ea typeface="PT Serif" charset="0"/>
                <a:cs typeface="PT Serif" charset="0"/>
              </a:rPr>
              <a:t>*Adjusted  by </a:t>
            </a:r>
            <a:r>
              <a:rPr lang="en-US" sz="1600" dirty="0">
                <a:solidFill>
                  <a:schemeClr val="bg1"/>
                </a:solidFill>
                <a:latin typeface="PT Serif" charset="0"/>
                <a:ea typeface="PT Serif" charset="0"/>
                <a:cs typeface="PT Serif" charset="0"/>
              </a:rPr>
              <a:t>Sex, Age, Ward,  Acute respiratory failure, Acute renal failure, TB, HIV, </a:t>
            </a:r>
            <a:r>
              <a:rPr lang="en-US" sz="1600" dirty="0" err="1">
                <a:solidFill>
                  <a:schemeClr val="bg1"/>
                </a:solidFill>
                <a:latin typeface="PT Serif" charset="0"/>
                <a:ea typeface="PT Serif" charset="0"/>
                <a:cs typeface="PT Serif" charset="0"/>
              </a:rPr>
              <a:t>Malabsorption</a:t>
            </a:r>
            <a:r>
              <a:rPr lang="en-US" sz="1600" dirty="0">
                <a:solidFill>
                  <a:schemeClr val="bg1"/>
                </a:solidFill>
                <a:latin typeface="PT Serif" charset="0"/>
                <a:ea typeface="PT Serif" charset="0"/>
                <a:cs typeface="PT Serif" charset="0"/>
              </a:rPr>
              <a:t>, Cancer and GI surgery</a:t>
            </a:r>
          </a:p>
          <a:p>
            <a:endParaRPr lang="th-TH" sz="1600" dirty="0">
              <a:solidFill>
                <a:schemeClr val="bg1"/>
              </a:solidFill>
              <a:latin typeface="PT Serif" charset="0"/>
              <a:ea typeface="PT Serif" charset="0"/>
              <a:cs typeface="PT Serif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2204864"/>
            <a:ext cx="2765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chemeClr val="bg1"/>
                </a:solidFill>
              </a:rPr>
              <a:t>Logistic regression analysis</a:t>
            </a:r>
            <a:endParaRPr lang="th-TH" sz="1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1057742"/>
              </p:ext>
            </p:extLst>
          </p:nvPr>
        </p:nvGraphicFramePr>
        <p:xfrm>
          <a:off x="179512" y="1412776"/>
          <a:ext cx="8784982" cy="345638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440160"/>
                <a:gridCol w="2592288"/>
                <a:gridCol w="2448272"/>
                <a:gridCol w="2304262"/>
              </a:tblGrid>
              <a:tr h="7200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Total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(n=118,324)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PT Serif" charset="0"/>
                          <a:ea typeface="PT Serif" charset="0"/>
                          <a:cs typeface="PT Serif" charset="0"/>
                        </a:rPr>
                        <a:t>BMI &lt;18.5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PT Serif" charset="0"/>
                          <a:ea typeface="PT Serif" charset="0"/>
                          <a:cs typeface="PT Serif" charset="0"/>
                        </a:rPr>
                        <a:t>(n=24,949)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PT Serif" charset="0"/>
                          <a:ea typeface="PT Serif" charset="0"/>
                          <a:cs typeface="PT Serif" charset="0"/>
                        </a:rPr>
                        <a:t>BMI ≥18.5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PT Serif" charset="0"/>
                          <a:ea typeface="PT Serif" charset="0"/>
                          <a:cs typeface="PT Serif" charset="0"/>
                        </a:rPr>
                        <a:t>(n=93,375)</a:t>
                      </a:r>
                    </a:p>
                  </a:txBody>
                  <a:tcPr marL="68580" marR="68580" marT="0" marB="0" anchor="ctr"/>
                </a:tc>
              </a:tr>
              <a:tr h="57606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PT Serif" charset="0"/>
                          <a:ea typeface="PT Serif" charset="0"/>
                          <a:cs typeface="PT Serif" charset="0"/>
                        </a:rPr>
                        <a:t>Cost</a:t>
                      </a:r>
                      <a:r>
                        <a:rPr lang="en-US" sz="1800" baseline="0" dirty="0" smtClean="0">
                          <a:latin typeface="PT Serif" charset="0"/>
                          <a:ea typeface="PT Serif" charset="0"/>
                          <a:cs typeface="PT Serif" charset="0"/>
                        </a:rPr>
                        <a:t> (THB)</a:t>
                      </a:r>
                      <a:endParaRPr lang="en-US" sz="1800" dirty="0" smtClean="0"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PT Serif" charset="0"/>
                          <a:ea typeface="PT Serif" charset="0"/>
                          <a:cs typeface="PT Serif" charset="0"/>
                        </a:rPr>
                        <a:t>6,983.5 </a:t>
                      </a: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± </a:t>
                      </a:r>
                      <a:r>
                        <a:rPr lang="en-US" sz="1800" dirty="0" smtClean="0">
                          <a:latin typeface="PT Serif" charset="0"/>
                          <a:ea typeface="PT Serif" charset="0"/>
                          <a:cs typeface="PT Serif" charset="0"/>
                        </a:rPr>
                        <a:t>25,806.01</a:t>
                      </a:r>
                      <a:endParaRPr lang="en-US" sz="1800" dirty="0"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PT Serif" charset="0"/>
                          <a:ea typeface="PT Serif" charset="0"/>
                          <a:cs typeface="PT Serif" charset="0"/>
                        </a:rPr>
                        <a:t>6,522.45 </a:t>
                      </a: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± </a:t>
                      </a:r>
                      <a:r>
                        <a:rPr lang="en-US" sz="1800" dirty="0" smtClean="0">
                          <a:latin typeface="PT Serif" charset="0"/>
                          <a:ea typeface="PT Serif" charset="0"/>
                          <a:cs typeface="PT Serif" charset="0"/>
                        </a:rPr>
                        <a:t>14,030.88</a:t>
                      </a:r>
                      <a:endParaRPr lang="en-US" sz="1800" dirty="0"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PT Serif" charset="0"/>
                          <a:ea typeface="PT Serif" charset="0"/>
                          <a:cs typeface="PT Serif" charset="0"/>
                        </a:rPr>
                        <a:t>7,106.71 </a:t>
                      </a: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± </a:t>
                      </a:r>
                      <a:r>
                        <a:rPr lang="en-US" sz="1800" dirty="0" smtClean="0">
                          <a:latin typeface="PT Serif" charset="0"/>
                          <a:ea typeface="PT Serif" charset="0"/>
                          <a:cs typeface="PT Serif" charset="0"/>
                        </a:rPr>
                        <a:t>28,128.98</a:t>
                      </a:r>
                      <a:endParaRPr lang="en-US" sz="1800" dirty="0"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580" marR="68580" marT="0" marB="0" anchor="ctr"/>
                </a:tc>
              </a:tr>
              <a:tr h="57606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PT Serif" charset="0"/>
                          <a:ea typeface="PT Serif" charset="0"/>
                          <a:cs typeface="PT Serif" charset="0"/>
                        </a:rPr>
                        <a:t>Price (THB)</a:t>
                      </a:r>
                      <a:endParaRPr lang="en-US" sz="1800" dirty="0"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PT Serif" charset="0"/>
                          <a:ea typeface="PT Serif" charset="0"/>
                          <a:cs typeface="PT Serif" charset="0"/>
                        </a:rPr>
                        <a:t>21,632.48 </a:t>
                      </a: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± </a:t>
                      </a:r>
                      <a:r>
                        <a:rPr lang="en-US" sz="1800" dirty="0" smtClean="0">
                          <a:latin typeface="PT Serif" charset="0"/>
                          <a:ea typeface="PT Serif" charset="0"/>
                          <a:cs typeface="PT Serif" charset="0"/>
                        </a:rPr>
                        <a:t>34,005.97</a:t>
                      </a:r>
                      <a:endParaRPr lang="en-US" sz="1800" dirty="0"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PT Serif" charset="0"/>
                          <a:ea typeface="PT Serif" charset="0"/>
                          <a:cs typeface="PT Serif" charset="0"/>
                        </a:rPr>
                        <a:t>20,825.57 </a:t>
                      </a: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± </a:t>
                      </a:r>
                      <a:r>
                        <a:rPr lang="en-US" sz="1800" dirty="0" smtClean="0">
                          <a:latin typeface="PT Serif" charset="0"/>
                          <a:ea typeface="PT Serif" charset="0"/>
                          <a:cs typeface="PT Serif" charset="0"/>
                        </a:rPr>
                        <a:t>28,073.77</a:t>
                      </a:r>
                      <a:endParaRPr lang="en-US" sz="1800" dirty="0"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21848.07 ± </a:t>
                      </a:r>
                      <a:r>
                        <a:rPr lang="en-US" sz="1800" dirty="0" smtClean="0">
                          <a:latin typeface="PT Serif" charset="0"/>
                          <a:ea typeface="PT Serif" charset="0"/>
                          <a:cs typeface="PT Serif" charset="0"/>
                        </a:rPr>
                        <a:t>35,420.24</a:t>
                      </a:r>
                      <a:endParaRPr lang="en-US" sz="1800" dirty="0"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580" marR="68580" marT="0" marB="0" anchor="ctr"/>
                </a:tc>
              </a:tr>
              <a:tr h="57606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PT Serif" charset="0"/>
                          <a:ea typeface="PT Serif" charset="0"/>
                          <a:cs typeface="PT Serif" charset="0"/>
                        </a:rPr>
                        <a:t>Nutrition diagnosis</a:t>
                      </a:r>
                      <a:endParaRPr lang="en-US" sz="1800" dirty="0"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PT Serif" charset="0"/>
                          <a:ea typeface="PT Serif" charset="0"/>
                          <a:cs typeface="PT Serif" charset="0"/>
                        </a:rPr>
                        <a:t>573 (0.5%)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PT Serif" charset="0"/>
                          <a:ea typeface="PT Serif" charset="0"/>
                          <a:cs typeface="PT Serif" charset="0"/>
                        </a:rPr>
                        <a:t>293 (1.2%)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280 (0.3%)</a:t>
                      </a:r>
                    </a:p>
                  </a:txBody>
                  <a:tcPr marL="68580" marR="68580" marT="0" marB="0" anchor="ctr"/>
                </a:tc>
              </a:tr>
              <a:tr h="44203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PT Serif" charset="0"/>
                          <a:ea typeface="PT Serif" charset="0"/>
                          <a:cs typeface="PT Serif" charset="0"/>
                        </a:rPr>
                        <a:t>PN</a:t>
                      </a:r>
                      <a:endParaRPr lang="en-US" sz="1800" dirty="0"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PT Serif" charset="0"/>
                          <a:ea typeface="PT Serif" charset="0"/>
                          <a:cs typeface="PT Serif" charset="0"/>
                        </a:rPr>
                        <a:t>102 (0.1%)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PT Serif" charset="0"/>
                          <a:ea typeface="PT Serif" charset="0"/>
                          <a:cs typeface="PT Serif" charset="0"/>
                        </a:rPr>
                        <a:t>44 (0.2%)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58 (0.1%)</a:t>
                      </a:r>
                    </a:p>
                  </a:txBody>
                  <a:tcPr marL="68580" marR="68580" marT="0" marB="0" anchor="ctr"/>
                </a:tc>
              </a:tr>
              <a:tr h="56607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PT Serif" charset="0"/>
                          <a:ea typeface="PT Serif" charset="0"/>
                          <a:cs typeface="PT Serif" charset="0"/>
                        </a:rPr>
                        <a:t>EN</a:t>
                      </a:r>
                      <a:endParaRPr lang="en-US" sz="1800" dirty="0">
                        <a:latin typeface="PT Serif" charset="0"/>
                        <a:ea typeface="PT Serif" charset="0"/>
                        <a:cs typeface="PT Serif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125 (0.1%)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PT Serif" charset="0"/>
                          <a:ea typeface="PT Serif" charset="0"/>
                          <a:cs typeface="PT Serif" charset="0"/>
                        </a:rPr>
                        <a:t>42 (0.2%)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T Serif" charset="0"/>
                          <a:ea typeface="PT Serif" charset="0"/>
                          <a:cs typeface="PT Serif" charset="0"/>
                        </a:rPr>
                        <a:t>83 (0.1%)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772400" cy="914400"/>
          </a:xfrm>
        </p:spPr>
        <p:txBody>
          <a:bodyPr/>
          <a:lstStyle/>
          <a:p>
            <a:r>
              <a:rPr lang="en-US" dirty="0" smtClean="0"/>
              <a:t>Baseline Characteristic (3)</a:t>
            </a:r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Cost analysis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Due to large number of missing value (13.7%) cost analysis was not performed.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Malnutrition defined by BMI &lt; 18.5 on 30-day mortality in hospitalized patients was higher </a:t>
            </a:r>
            <a:r>
              <a:rPr lang="en-US" dirty="0"/>
              <a:t>(</a:t>
            </a:r>
            <a:r>
              <a:rPr lang="en-US" dirty="0" smtClean="0"/>
              <a:t>OR 1.63</a:t>
            </a:r>
            <a:r>
              <a:rPr lang="en-US" dirty="0"/>
              <a:t>)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Malnutrition increased incidence of hospital acquired pneumonia (OR 1.29)</a:t>
            </a:r>
          </a:p>
        </p:txBody>
      </p:sp>
    </p:spTree>
    <p:extLst>
      <p:ext uri="{BB962C8B-B14F-4D97-AF65-F5344CB8AC3E}">
        <p14:creationId xmlns:p14="http://schemas.microsoft.com/office/powerpoint/2010/main" val="247656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5575"/>
            <a:ext cx="8229600" cy="1252538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21507" name="Picture 3" descr="p8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9314433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To demonstrate;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M</a:t>
            </a:r>
            <a:r>
              <a:rPr lang="en-US" dirty="0" smtClean="0"/>
              <a:t>alnutrition on 30-day mortality in hospitalized patients.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Malnutrition and incidence of hospital acquired pneumonia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Methods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FFFF00"/>
                </a:solidFill>
              </a:rPr>
              <a:t>Design: </a:t>
            </a:r>
            <a:r>
              <a:rPr lang="en-US" dirty="0" smtClean="0"/>
              <a:t>		</a:t>
            </a:r>
          </a:p>
          <a:p>
            <a:pPr marL="914400" lvl="1" indent="-514350">
              <a:buFont typeface="Wingdings" panose="05000000000000000000" pitchFamily="2" charset="2"/>
              <a:buChar char="§"/>
            </a:pPr>
            <a:r>
              <a:rPr lang="en-US" dirty="0" smtClean="0"/>
              <a:t>Retrospective cohort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FFFF00"/>
                </a:solidFill>
              </a:rPr>
              <a:t>Population data:</a:t>
            </a:r>
          </a:p>
          <a:p>
            <a:pPr marL="914400" lvl="1" indent="-514350">
              <a:buFont typeface="Wingdings" panose="05000000000000000000" pitchFamily="2" charset="2"/>
              <a:buChar char="§"/>
            </a:pPr>
            <a:r>
              <a:rPr lang="en-US" dirty="0" smtClean="0"/>
              <a:t>43-folders national data system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FFFF00"/>
                </a:solidFill>
              </a:rPr>
              <a:t>Duration of study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 </a:t>
            </a:r>
            <a:r>
              <a:rPr lang="en-US" dirty="0" smtClean="0"/>
              <a:t> October 2014 - September 2015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858538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 of Key Word 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Malnutrition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BMI &lt; 18.5 kg/m</a:t>
            </a:r>
            <a:r>
              <a:rPr lang="en-US" baseline="30000" dirty="0" smtClean="0"/>
              <a:t>2</a:t>
            </a:r>
            <a:endParaRPr lang="th-TH" baseline="30000" dirty="0"/>
          </a:p>
        </p:txBody>
      </p:sp>
    </p:spTree>
    <p:extLst>
      <p:ext uri="{BB962C8B-B14F-4D97-AF65-F5344CB8AC3E}">
        <p14:creationId xmlns:p14="http://schemas.microsoft.com/office/powerpoint/2010/main" val="3916257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Inclusion Criteria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Age 15-70 year</a:t>
            </a:r>
            <a:r>
              <a:rPr lang="en-US" dirty="0"/>
              <a:t>s</a:t>
            </a:r>
            <a:endParaRPr lang="en-US" dirty="0" smtClean="0"/>
          </a:p>
          <a:p>
            <a:r>
              <a:rPr lang="en-US" dirty="0" smtClean="0"/>
              <a:t>Admitted to medical and surgical ward</a:t>
            </a:r>
          </a:p>
          <a:p>
            <a:r>
              <a:rPr lang="en-US" dirty="0" smtClean="0"/>
              <a:t>Length of stay (LOS) &gt;= 7 days</a:t>
            </a:r>
          </a:p>
          <a:p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Exclusion Criteria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 smtClean="0"/>
              <a:t>Missing weight or height</a:t>
            </a:r>
          </a:p>
          <a:p>
            <a:r>
              <a:rPr lang="en-US" b="1" dirty="0" smtClean="0"/>
              <a:t>Outliner data (suspected incorrect data)</a:t>
            </a:r>
          </a:p>
          <a:p>
            <a:pPr lvl="1"/>
            <a:r>
              <a:rPr lang="en-US" b="1" dirty="0" smtClean="0"/>
              <a:t>BMI &lt; 12 or &gt; 60</a:t>
            </a:r>
          </a:p>
          <a:p>
            <a:pPr lvl="1"/>
            <a:r>
              <a:rPr lang="en-US" b="1" dirty="0" smtClean="0"/>
              <a:t>Height &lt; 140 or &gt; 220</a:t>
            </a:r>
          </a:p>
          <a:p>
            <a:pPr lvl="1"/>
            <a:r>
              <a:rPr lang="en-US" b="1" dirty="0" smtClean="0"/>
              <a:t>Weight &lt; 30 or &gt; 160</a:t>
            </a:r>
          </a:p>
          <a:p>
            <a:r>
              <a:rPr lang="en-US" b="1" dirty="0" smtClean="0"/>
              <a:t>Discharge by transferred to another hospital</a:t>
            </a:r>
          </a:p>
          <a:p>
            <a:r>
              <a:rPr lang="en-US" b="1" dirty="0" smtClean="0"/>
              <a:t>Disease with altered fluid status</a:t>
            </a:r>
          </a:p>
          <a:p>
            <a:pPr lvl="1"/>
            <a:r>
              <a:rPr lang="en-US" b="1" dirty="0" smtClean="0"/>
              <a:t>Edema (R60, R601, R609)</a:t>
            </a:r>
          </a:p>
          <a:p>
            <a:pPr lvl="1"/>
            <a:r>
              <a:rPr lang="en-US" b="1" dirty="0" smtClean="0"/>
              <a:t>Heart failure (I50)</a:t>
            </a:r>
          </a:p>
          <a:p>
            <a:pPr lvl="1"/>
            <a:r>
              <a:rPr lang="en-US" b="1" dirty="0" err="1" smtClean="0"/>
              <a:t>Nephrotic</a:t>
            </a:r>
            <a:r>
              <a:rPr lang="en-US" b="1" dirty="0" smtClean="0"/>
              <a:t> syndrome (N04)</a:t>
            </a:r>
          </a:p>
          <a:p>
            <a:pPr lvl="1"/>
            <a:r>
              <a:rPr lang="en-US" b="1" dirty="0" err="1" smtClean="0"/>
              <a:t>Ascites</a:t>
            </a:r>
            <a:r>
              <a:rPr lang="en-US" b="1" dirty="0" smtClean="0"/>
              <a:t> (R18)</a:t>
            </a:r>
          </a:p>
          <a:p>
            <a:r>
              <a:rPr lang="en-US" b="1" dirty="0" err="1" smtClean="0"/>
              <a:t>Metastastatic</a:t>
            </a:r>
            <a:r>
              <a:rPr lang="en-US" b="1" dirty="0" smtClean="0"/>
              <a:t> cancer (C78, C79)</a:t>
            </a:r>
          </a:p>
          <a:p>
            <a:r>
              <a:rPr lang="en-US" b="1" dirty="0" smtClean="0"/>
              <a:t>Acute, </a:t>
            </a:r>
            <a:r>
              <a:rPr lang="en-US" b="1" dirty="0" err="1" smtClean="0"/>
              <a:t>subacute</a:t>
            </a:r>
            <a:r>
              <a:rPr lang="en-US" b="1" dirty="0" smtClean="0"/>
              <a:t> or unspecified hepatic failure (K720, K729)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75236099"/>
              </p:ext>
            </p:extLst>
          </p:nvPr>
        </p:nvGraphicFramePr>
        <p:xfrm>
          <a:off x="0" y="260648"/>
          <a:ext cx="9144000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1123</TotalTime>
  <Words>1095</Words>
  <Application>Microsoft Macintosh PowerPoint</Application>
  <PresentationFormat>On-screen Show (4:3)</PresentationFormat>
  <Paragraphs>273</Paragraphs>
  <Slides>25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4" baseType="lpstr">
      <vt:lpstr>Calibri</vt:lpstr>
      <vt:lpstr>Cordia New</vt:lpstr>
      <vt:lpstr>PT Serif</vt:lpstr>
      <vt:lpstr>Tahoma</vt:lpstr>
      <vt:lpstr>TH SarabunPSK</vt:lpstr>
      <vt:lpstr>Times New Roman</vt:lpstr>
      <vt:lpstr>Wingdings</vt:lpstr>
      <vt:lpstr>Arial</vt:lpstr>
      <vt:lpstr>Office Theme</vt:lpstr>
      <vt:lpstr>Malnutrition and Mortality in Hospitalized Patients; a Thai National Data Analysis</vt:lpstr>
      <vt:lpstr>Background</vt:lpstr>
      <vt:lpstr>PowerPoint Presentation</vt:lpstr>
      <vt:lpstr>Objectives</vt:lpstr>
      <vt:lpstr>Methods</vt:lpstr>
      <vt:lpstr>Definition of Key Word </vt:lpstr>
      <vt:lpstr>Inclusion Criteria</vt:lpstr>
      <vt:lpstr>Exclusion Criteria</vt:lpstr>
      <vt:lpstr>PowerPoint Presentation</vt:lpstr>
      <vt:lpstr>PowerPoint Presentation</vt:lpstr>
      <vt:lpstr>Baseline Characteristic (1)</vt:lpstr>
      <vt:lpstr>Baseline Characteristic (2)</vt:lpstr>
      <vt:lpstr>BMI of study population</vt:lpstr>
      <vt:lpstr>Primary outcome (30 day mortality)</vt:lpstr>
      <vt:lpstr>30 day mortality in different BMI group </vt:lpstr>
      <vt:lpstr>Subgroup analysis (medical ward)</vt:lpstr>
      <vt:lpstr>Subgroup analysis (surgical ward)</vt:lpstr>
      <vt:lpstr>Subgroup analysis (non-metastatic cancer)</vt:lpstr>
      <vt:lpstr>Univariate and multivariate analysis  (30 day mortality)</vt:lpstr>
      <vt:lpstr>Age group vs. Mortality in BMI &lt; 18.5</vt:lpstr>
      <vt:lpstr>Prevalence of Dead among  BMI &lt; 18.5 in 4-Age Groups</vt:lpstr>
      <vt:lpstr>Secondary outcomes: Association between BMI and hospital acquired pneumonia (univariate and multivariate analysis)</vt:lpstr>
      <vt:lpstr>Baseline Characteristic (3)</vt:lpstr>
      <vt:lpstr>Cost analysis</vt:lpstr>
      <vt:lpstr>Conclusions</vt:lpstr>
    </vt:vector>
  </TitlesOfParts>
  <Company>Microsoft</Company>
  <LinksUpToDate>false</LinksUpToDate>
  <SharedDoc>false</SharedDoc>
  <HyperlinksChanged>false</HyperlinksChanged>
  <AppVersion>15.0037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Low BMI and 30 day mortality among hospitalized patients in Thailand: a retrospective cohort study</dc:title>
  <dc:creator>Microsoft</dc:creator>
  <cp:lastModifiedBy>ouppatham supasyndh</cp:lastModifiedBy>
  <cp:revision>49</cp:revision>
  <dcterms:created xsi:type="dcterms:W3CDTF">2017-07-18T07:24:15Z</dcterms:created>
  <dcterms:modified xsi:type="dcterms:W3CDTF">2017-08-17T01:23:22Z</dcterms:modified>
</cp:coreProperties>
</file>